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20513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13793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427692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86547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256911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42993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08135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9567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42812565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366755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41795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solidFill>
                  <a:srgbClr val="DFDCB7"/>
                </a:solidFill>
              </a:rPr>
              <a:pPr/>
              <a:t>11/6/2018</a:t>
            </a:fld>
            <a:endParaRPr lang="en-US">
              <a:solidFill>
                <a:srgbClr val="DFDCB7"/>
              </a:solidFill>
            </a:endParaRPr>
          </a:p>
        </p:txBody>
      </p:sp>
    </p:spTree>
    <p:extLst>
      <p:ext uri="{BB962C8B-B14F-4D97-AF65-F5344CB8AC3E}">
        <p14:creationId xmlns:p14="http://schemas.microsoft.com/office/powerpoint/2010/main" val="25642892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4400" b="1" dirty="0"/>
              <a:t>University of </a:t>
            </a:r>
            <a:r>
              <a:rPr lang="en-US" sz="4400" b="1" dirty="0" err="1"/>
              <a:t>Diyala</a:t>
            </a:r>
            <a:r>
              <a:rPr lang="en-US" sz="4400" b="1" dirty="0"/>
              <a:t> </a:t>
            </a:r>
            <a:r>
              <a:rPr lang="en-US" sz="4400" b="1" dirty="0" smtClean="0"/>
              <a:t>   </a:t>
            </a:r>
            <a:br>
              <a:rPr lang="en-US" sz="4400" b="1" dirty="0" smtClean="0"/>
            </a:br>
            <a:r>
              <a:rPr lang="en-US" sz="4400" b="1" dirty="0"/>
              <a:t>College of Engineering</a:t>
            </a:r>
            <a:r>
              <a:rPr lang="en-US" sz="4400" b="1" dirty="0" smtClean="0"/>
              <a:t>   </a:t>
            </a:r>
            <a:br>
              <a:rPr lang="en-US" sz="4400" b="1" dirty="0" smtClean="0"/>
            </a:br>
            <a:r>
              <a:rPr lang="en-US" sz="4400" b="1" dirty="0"/>
              <a:t>Dept. of Communications</a:t>
            </a:r>
            <a:r>
              <a:rPr lang="en-US" sz="4400" b="1" dirty="0" smtClean="0"/>
              <a:t>                       </a:t>
            </a:r>
            <a:r>
              <a:rPr lang="en-US" sz="2400" dirty="0" smtClean="0"/>
              <a:t/>
            </a:r>
            <a:br>
              <a:rPr lang="en-US" sz="2400" dirty="0" smtClean="0"/>
            </a:br>
            <a:r>
              <a:rPr lang="en-US" sz="2400" dirty="0" smtClean="0"/>
              <a:t>   </a:t>
            </a:r>
            <a:endParaRPr lang="ar-IQ" sz="2400" dirty="0"/>
          </a:p>
        </p:txBody>
      </p:sp>
      <p:sp>
        <p:nvSpPr>
          <p:cNvPr id="3" name="Subtitle 2"/>
          <p:cNvSpPr>
            <a:spLocks noGrp="1"/>
          </p:cNvSpPr>
          <p:nvPr>
            <p:ph type="subTitle" idx="1"/>
          </p:nvPr>
        </p:nvSpPr>
        <p:spPr>
          <a:xfrm>
            <a:off x="838200" y="3886200"/>
            <a:ext cx="6400800" cy="1752600"/>
          </a:xfrm>
        </p:spPr>
        <p:txBody>
          <a:bodyPr/>
          <a:lstStyle/>
          <a:p>
            <a:endParaRPr lang="ar-IQ" dirty="0"/>
          </a:p>
        </p:txBody>
      </p:sp>
    </p:spTree>
    <p:extLst>
      <p:ext uri="{BB962C8B-B14F-4D97-AF65-F5344CB8AC3E}">
        <p14:creationId xmlns:p14="http://schemas.microsoft.com/office/powerpoint/2010/main" val="3034090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533400"/>
            <a:ext cx="7620000" cy="1905000"/>
          </a:xfrm>
        </p:spPr>
        <p:txBody>
          <a:bodyPr/>
          <a:lstStyle/>
          <a:p>
            <a:pPr algn="l"/>
            <a:r>
              <a:rPr lang="en-US" dirty="0"/>
              <a:t> </a:t>
            </a:r>
            <a:endParaRPr lang="ar-IQ" dirty="0"/>
          </a:p>
        </p:txBody>
      </p:sp>
      <mc:AlternateContent xmlns:mc="http://schemas.openxmlformats.org/markup-compatibility/2006">
        <mc:Choice xmlns:a14="http://schemas.microsoft.com/office/drawing/2010/main" Requires="a14">
          <p:sp>
            <p:nvSpPr>
              <p:cNvPr id="6" name="Rectangle 5"/>
              <p:cNvSpPr/>
              <p:nvPr/>
            </p:nvSpPr>
            <p:spPr>
              <a:xfrm>
                <a:off x="1005114" y="533400"/>
                <a:ext cx="6248400" cy="2031325"/>
              </a:xfrm>
              <a:prstGeom prst="rect">
                <a:avLst/>
              </a:prstGeom>
            </p:spPr>
            <p:txBody>
              <a:bodyPr wrap="square">
                <a:spAutoFit/>
              </a:bodyPr>
              <a:lstStyle/>
              <a:p>
                <a14:m>
                  <m:oMath xmlns:m="http://schemas.openxmlformats.org/officeDocument/2006/math">
                    <m:r>
                      <a:rPr lang="en-US" i="1">
                        <a:solidFill>
                          <a:srgbClr val="2F2B20"/>
                        </a:solidFill>
                        <a:latin typeface="Cambria Math"/>
                      </a:rPr>
                      <m:t>𝑚</m:t>
                    </m:r>
                    <m:r>
                      <a:rPr lang="en-US" i="1">
                        <a:solidFill>
                          <a:srgbClr val="2F2B20"/>
                        </a:solidFill>
                        <a:latin typeface="Cambria Math"/>
                      </a:rPr>
                      <m:t>(</m:t>
                    </m:r>
                    <m:r>
                      <a:rPr lang="en-US" i="1">
                        <a:solidFill>
                          <a:srgbClr val="2F2B20"/>
                        </a:solidFill>
                        <a:latin typeface="Cambria Math"/>
                      </a:rPr>
                      <m:t>𝑡</m:t>
                    </m:r>
                    <m:r>
                      <a:rPr lang="en-US" i="1">
                        <a:solidFill>
                          <a:srgbClr val="2F2B20"/>
                        </a:solidFill>
                        <a:latin typeface="Cambria Math"/>
                      </a:rPr>
                      <m:t>)</m:t>
                    </m:r>
                  </m:oMath>
                </a14:m>
                <a:r>
                  <a:rPr lang="en-US" dirty="0">
                    <a:solidFill>
                      <a:srgbClr val="2F2B20"/>
                    </a:solidFill>
                  </a:rPr>
                  <a:t> represents the message signal.</a:t>
                </a:r>
              </a:p>
              <a:p>
                <a:r>
                  <a:rPr lang="en-US" dirty="0">
                    <a:solidFill>
                      <a:srgbClr val="2F2B20"/>
                    </a:solidFill>
                  </a:rPr>
                  <a:t> </a:t>
                </a:r>
              </a:p>
              <a:p>
                <a14:m>
                  <m:oMath xmlns:m="http://schemas.openxmlformats.org/officeDocument/2006/math">
                    <m:r>
                      <a:rPr lang="en-US" i="1">
                        <a:solidFill>
                          <a:srgbClr val="2F2B20"/>
                        </a:solidFill>
                        <a:latin typeface="Cambria Math"/>
                      </a:rPr>
                      <m:t>𝑚</m:t>
                    </m:r>
                    <m:r>
                      <a:rPr lang="en-US" i="1">
                        <a:solidFill>
                          <a:srgbClr val="2F2B20"/>
                        </a:solidFill>
                        <a:latin typeface="Cambria Math"/>
                      </a:rPr>
                      <m:t>⌃(</m:t>
                    </m:r>
                    <m:r>
                      <a:rPr lang="en-US" i="1">
                        <a:solidFill>
                          <a:srgbClr val="2F2B20"/>
                        </a:solidFill>
                        <a:latin typeface="Cambria Math"/>
                      </a:rPr>
                      <m:t>𝑡</m:t>
                    </m:r>
                    <m:r>
                      <a:rPr lang="en-US" i="1">
                        <a:solidFill>
                          <a:srgbClr val="2F2B20"/>
                        </a:solidFill>
                        <a:latin typeface="Cambria Math"/>
                      </a:rPr>
                      <m:t>)</m:t>
                    </m:r>
                  </m:oMath>
                </a14:m>
                <a:r>
                  <a:rPr lang="en-US" dirty="0">
                    <a:solidFill>
                      <a:srgbClr val="2F2B20"/>
                    </a:solidFill>
                  </a:rPr>
                  <a:t> represents the reconstructed signal.</a:t>
                </a:r>
              </a:p>
              <a:p>
                <a:r>
                  <a:rPr lang="en-US" dirty="0">
                    <a:solidFill>
                      <a:srgbClr val="2F2B20"/>
                    </a:solidFill>
                  </a:rPr>
                  <a:t> </a:t>
                </a:r>
              </a:p>
              <a:p>
                <a14:m>
                  <m:oMath xmlns:m="http://schemas.openxmlformats.org/officeDocument/2006/math">
                    <m:r>
                      <a:rPr lang="en-US" i="1">
                        <a:solidFill>
                          <a:srgbClr val="2F2B20"/>
                        </a:solidFill>
                        <a:latin typeface="Cambria Math"/>
                      </a:rPr>
                      <m:t>𝑎𝑛𝑑</m:t>
                    </m:r>
                    <m:r>
                      <a:rPr lang="en-US" i="1">
                        <a:solidFill>
                          <a:srgbClr val="2F2B20"/>
                        </a:solidFill>
                        <a:latin typeface="Cambria Math"/>
                      </a:rPr>
                      <m:t> </m:t>
                    </m:r>
                    <m:r>
                      <a:rPr lang="en-US" i="1">
                        <a:solidFill>
                          <a:srgbClr val="2F2B20"/>
                        </a:solidFill>
                        <a:latin typeface="Cambria Math"/>
                      </a:rPr>
                      <m:t>𝑚</m:t>
                    </m:r>
                    <m:r>
                      <a:rPr lang="en-US" i="1">
                        <a:solidFill>
                          <a:srgbClr val="2F2B20"/>
                        </a:solidFill>
                        <a:latin typeface="Cambria Math"/>
                      </a:rPr>
                      <m:t>(</m:t>
                    </m:r>
                    <m:sSub>
                      <m:sSubPr>
                        <m:ctrlPr>
                          <a:rPr lang="en-US" i="1">
                            <a:solidFill>
                              <a:srgbClr val="2F2B20"/>
                            </a:solidFill>
                            <a:latin typeface="Cambria Math"/>
                          </a:rPr>
                        </m:ctrlPr>
                      </m:sSubPr>
                      <m:e>
                        <m:r>
                          <a:rPr lang="en-US" i="1">
                            <a:solidFill>
                              <a:srgbClr val="2F2B20"/>
                            </a:solidFill>
                            <a:latin typeface="Cambria Math"/>
                          </a:rPr>
                          <m:t> </m:t>
                        </m:r>
                        <m:r>
                          <a:rPr lang="en-US" i="1">
                            <a:solidFill>
                              <a:srgbClr val="2F2B20"/>
                            </a:solidFill>
                            <a:latin typeface="Cambria Math"/>
                          </a:rPr>
                          <m:t>𝑘𝑇</m:t>
                        </m:r>
                      </m:e>
                      <m:sub>
                        <m:r>
                          <a:rPr lang="en-US" i="1">
                            <a:solidFill>
                              <a:srgbClr val="2F2B20"/>
                            </a:solidFill>
                            <a:latin typeface="Cambria Math"/>
                          </a:rPr>
                          <m:t>𝑠</m:t>
                        </m:r>
                      </m:sub>
                    </m:sSub>
                    <m:r>
                      <a:rPr lang="en-US" i="1">
                        <a:solidFill>
                          <a:srgbClr val="2F2B20"/>
                        </a:solidFill>
                        <a:latin typeface="Cambria Math"/>
                      </a:rPr>
                      <m:t>)</m:t>
                    </m:r>
                  </m:oMath>
                </a14:m>
                <a:r>
                  <a:rPr lang="en-US" dirty="0">
                    <a:solidFill>
                      <a:srgbClr val="2F2B20"/>
                    </a:solidFill>
                  </a:rPr>
                  <a:t> represents the </a:t>
                </a:r>
                <a:r>
                  <a:rPr lang="en-US" dirty="0" err="1">
                    <a:solidFill>
                      <a:srgbClr val="2F2B20"/>
                    </a:solidFill>
                  </a:rPr>
                  <a:t>kth</a:t>
                </a:r>
                <a:r>
                  <a:rPr lang="en-US" dirty="0">
                    <a:solidFill>
                      <a:srgbClr val="2F2B20"/>
                    </a:solidFill>
                  </a:rPr>
                  <a:t> sample of the message signal.</a:t>
                </a:r>
              </a:p>
              <a:p>
                <a:r>
                  <a:rPr lang="en-US" dirty="0">
                    <a:solidFill>
                      <a:srgbClr val="2F2B20"/>
                    </a:solidFill>
                  </a:rPr>
                  <a:t> </a:t>
                </a:r>
              </a:p>
              <a:p>
                <a:r>
                  <a:rPr lang="en-US" dirty="0">
                    <a:solidFill>
                      <a:srgbClr val="2F2B20"/>
                    </a:solidFill>
                  </a:rPr>
                  <a:t>Now, we should calculate the distortion component q(t) which is </a:t>
                </a:r>
              </a:p>
            </p:txBody>
          </p:sp>
        </mc:Choice>
        <mc:Fallback>
          <p:sp>
            <p:nvSpPr>
              <p:cNvPr id="6" name="Rectangle 5"/>
              <p:cNvSpPr>
                <a:spLocks noRot="1" noChangeAspect="1" noMove="1" noResize="1" noEditPoints="1" noAdjustHandles="1" noChangeArrowheads="1" noChangeShapeType="1" noTextEdit="1"/>
              </p:cNvSpPr>
              <p:nvPr/>
            </p:nvSpPr>
            <p:spPr>
              <a:xfrm>
                <a:off x="1005114" y="533400"/>
                <a:ext cx="6248400" cy="2031325"/>
              </a:xfrm>
              <a:prstGeom prst="rect">
                <a:avLst/>
              </a:prstGeom>
              <a:blipFill rotWithShape="1">
                <a:blip r:embed="rId2"/>
                <a:stretch>
                  <a:fillRect l="-878" t="-1502" r="-195" b="-3604"/>
                </a:stretch>
              </a:blipFill>
            </p:spPr>
            <p:txBody>
              <a:bodyPr/>
              <a:lstStyle/>
              <a:p>
                <a:r>
                  <a:rPr lang="ar-IQ">
                    <a:noFill/>
                  </a:rPr>
                  <a:t> </a:t>
                </a:r>
              </a:p>
            </p:txBody>
          </p:sp>
        </mc:Fallback>
      </mc:AlternateContent>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5219" y="2667000"/>
            <a:ext cx="5273675"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2438400" y="6019800"/>
            <a:ext cx="3812390" cy="369332"/>
          </a:xfrm>
          <a:prstGeom prst="rect">
            <a:avLst/>
          </a:prstGeom>
        </p:spPr>
        <p:txBody>
          <a:bodyPr wrap="none">
            <a:spAutoFit/>
          </a:bodyPr>
          <a:lstStyle/>
          <a:p>
            <a:r>
              <a:rPr lang="en-US" dirty="0"/>
              <a:t> Figure (1) Shows the procedure of DM</a:t>
            </a:r>
            <a:endParaRPr lang="ar-IQ" dirty="0"/>
          </a:p>
        </p:txBody>
      </p:sp>
    </p:spTree>
    <p:extLst>
      <p:ext uri="{BB962C8B-B14F-4D97-AF65-F5344CB8AC3E}">
        <p14:creationId xmlns:p14="http://schemas.microsoft.com/office/powerpoint/2010/main" val="3588639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Autofit/>
              </a:bodyPr>
              <a:lstStyle/>
              <a:p>
                <a:pPr marL="457200" algn="l">
                  <a:lnSpc>
                    <a:spcPct val="115000"/>
                  </a:lnSpc>
                  <a:spcAft>
                    <a:spcPts val="0"/>
                  </a:spcAft>
                </a:pPr>
                <a14:m>
                  <m:oMath xmlns:m="http://schemas.openxmlformats.org/officeDocument/2006/math">
                    <m:r>
                      <a:rPr lang="en-US" sz="1600" i="1">
                        <a:latin typeface="Cambria Math"/>
                        <a:ea typeface="Times New Roman"/>
                        <a:cs typeface="Times New Roman"/>
                      </a:rPr>
                      <m:t>𝑞</m:t>
                    </m:r>
                    <m:r>
                      <a:rPr lang="en-US" sz="1600" i="1">
                        <a:latin typeface="Cambria Math"/>
                        <a:ea typeface="Times New Roman"/>
                        <a:cs typeface="Times New Roman"/>
                      </a:rPr>
                      <m:t>(</m:t>
                    </m:r>
                    <m:r>
                      <a:rPr lang="en-US" sz="1600" i="1">
                        <a:latin typeface="Cambria Math"/>
                        <a:ea typeface="Times New Roman"/>
                        <a:cs typeface="Times New Roman"/>
                      </a:rPr>
                      <m:t>𝑡</m:t>
                    </m:r>
                    <m:r>
                      <a:rPr lang="en-US" sz="1600" i="1">
                        <a:latin typeface="Cambria Math"/>
                        <a:ea typeface="Times New Roman"/>
                        <a:cs typeface="Times New Roman"/>
                      </a:rPr>
                      <m:t>)=</m:t>
                    </m:r>
                    <m:nary>
                      <m:naryPr>
                        <m:chr m:val="∑"/>
                        <m:limLoc m:val="undOvr"/>
                        <m:supHide m:val="on"/>
                        <m:ctrlPr>
                          <a:rPr lang="en-US" sz="1600" i="1">
                            <a:effectLst/>
                            <a:latin typeface="Cambria Math"/>
                            <a:ea typeface="Times New Roman"/>
                            <a:cs typeface="Times New Roman"/>
                          </a:rPr>
                        </m:ctrlPr>
                      </m:naryPr>
                      <m:sub>
                        <m:r>
                          <a:rPr lang="en-US" sz="1600" i="1">
                            <a:effectLst/>
                            <a:latin typeface="Cambria Math"/>
                            <a:ea typeface="Times New Roman"/>
                            <a:cs typeface="Times New Roman"/>
                          </a:rPr>
                          <m:t>𝑘</m:t>
                        </m:r>
                      </m:sub>
                      <m:sup/>
                      <m:e>
                        <m:r>
                          <a:rPr lang="en-US" sz="1600" i="1">
                            <a:effectLst/>
                            <a:latin typeface="Cambria Math"/>
                            <a:ea typeface="Times New Roman"/>
                            <a:cs typeface="Times New Roman"/>
                          </a:rPr>
                          <m:t>[</m:t>
                        </m:r>
                        <m:r>
                          <a:rPr lang="en-US" sz="1600" i="1">
                            <a:effectLst/>
                            <a:latin typeface="Cambria Math"/>
                            <a:ea typeface="Times New Roman"/>
                            <a:cs typeface="Times New Roman"/>
                          </a:rPr>
                          <m:t>𝑚</m:t>
                        </m:r>
                        <m:r>
                          <a:rPr lang="en-US" sz="1600" i="1">
                            <a:effectLst/>
                            <a:latin typeface="Cambria Math"/>
                            <a:ea typeface="Times New Roman"/>
                            <a:cs typeface="Times New Roman"/>
                          </a:rPr>
                          <m:t>⌃</m:t>
                        </m:r>
                        <m:d>
                          <m:dPr>
                            <m:ctrlPr>
                              <a:rPr lang="en-US" sz="1600" i="1">
                                <a:effectLst/>
                                <a:latin typeface="Cambria Math"/>
                                <a:ea typeface="Times New Roman"/>
                                <a:cs typeface="Times New Roman"/>
                              </a:rPr>
                            </m:ctrlPr>
                          </m:dPr>
                          <m:e>
                            <m:sSub>
                              <m:sSubPr>
                                <m:ctrlPr>
                                  <a:rPr lang="en-US" sz="1600" i="1">
                                    <a:effectLst/>
                                    <a:latin typeface="Cambria Math"/>
                                    <a:ea typeface="Calibri"/>
                                    <a:cs typeface="Times New Roman"/>
                                  </a:rPr>
                                </m:ctrlPr>
                              </m:sSubPr>
                              <m:e>
                                <m:r>
                                  <a:rPr lang="en-US" sz="1600" i="1">
                                    <a:effectLst/>
                                    <a:latin typeface="Cambria Math"/>
                                    <a:ea typeface="Calibri"/>
                                    <a:cs typeface="Times New Roman"/>
                                  </a:rPr>
                                  <m:t> </m:t>
                                </m:r>
                                <m:r>
                                  <a:rPr lang="en-US" sz="1600" i="1">
                                    <a:effectLst/>
                                    <a:latin typeface="Cambria Math"/>
                                    <a:ea typeface="Calibri"/>
                                    <a:cs typeface="Times New Roman"/>
                                  </a:rPr>
                                  <m:t>𝑘𝑇</m:t>
                                </m:r>
                              </m:e>
                              <m:sub>
                                <m:r>
                                  <a:rPr lang="en-US" sz="1600" i="1">
                                    <a:effectLst/>
                                    <a:latin typeface="Cambria Math"/>
                                    <a:ea typeface="Calibri"/>
                                    <a:cs typeface="Times New Roman"/>
                                  </a:rPr>
                                  <m:t>𝑠</m:t>
                                </m:r>
                              </m:sub>
                            </m:sSub>
                          </m:e>
                        </m:d>
                        <m:r>
                          <a:rPr lang="en-US" sz="1600" i="1">
                            <a:effectLst/>
                            <a:latin typeface="Cambria Math"/>
                            <a:ea typeface="Times New Roman"/>
                            <a:cs typeface="Times New Roman"/>
                          </a:rPr>
                          <m:t>−</m:t>
                        </m:r>
                        <m:r>
                          <a:rPr lang="en-US" sz="1600" i="1">
                            <a:effectLst/>
                            <a:latin typeface="Cambria Math"/>
                            <a:ea typeface="Times New Roman"/>
                            <a:cs typeface="Times New Roman"/>
                          </a:rPr>
                          <m:t>𝑚</m:t>
                        </m:r>
                        <m:d>
                          <m:dPr>
                            <m:ctrlPr>
                              <a:rPr lang="en-US" sz="1600" i="1">
                                <a:effectLst/>
                                <a:latin typeface="Cambria Math"/>
                                <a:ea typeface="Times New Roman"/>
                                <a:cs typeface="Times New Roman"/>
                              </a:rPr>
                            </m:ctrlPr>
                          </m:dPr>
                          <m:e>
                            <m:sSub>
                              <m:sSubPr>
                                <m:ctrlPr>
                                  <a:rPr lang="en-US" sz="1600" i="1">
                                    <a:effectLst/>
                                    <a:latin typeface="Cambria Math"/>
                                    <a:ea typeface="Calibri"/>
                                    <a:cs typeface="Times New Roman"/>
                                  </a:rPr>
                                </m:ctrlPr>
                              </m:sSubPr>
                              <m:e>
                                <m:r>
                                  <a:rPr lang="en-US" sz="1600" i="1">
                                    <a:effectLst/>
                                    <a:latin typeface="Cambria Math"/>
                                    <a:ea typeface="Calibri"/>
                                    <a:cs typeface="Times New Roman"/>
                                  </a:rPr>
                                  <m:t> </m:t>
                                </m:r>
                                <m:r>
                                  <a:rPr lang="en-US" sz="1600" i="1">
                                    <a:effectLst/>
                                    <a:latin typeface="Cambria Math"/>
                                    <a:ea typeface="Calibri"/>
                                    <a:cs typeface="Times New Roman"/>
                                  </a:rPr>
                                  <m:t>𝑘𝑇</m:t>
                                </m:r>
                              </m:e>
                              <m:sub>
                                <m:r>
                                  <a:rPr lang="en-US" sz="1600" i="1">
                                    <a:effectLst/>
                                    <a:latin typeface="Cambria Math"/>
                                    <a:ea typeface="Calibri"/>
                                    <a:cs typeface="Times New Roman"/>
                                  </a:rPr>
                                  <m:t>𝑠</m:t>
                                </m:r>
                              </m:sub>
                            </m:sSub>
                          </m:e>
                        </m:d>
                        <m:r>
                          <a:rPr lang="en-US" sz="1600" i="1">
                            <a:effectLst/>
                            <a:latin typeface="Cambria Math"/>
                            <a:ea typeface="Times New Roman"/>
                            <a:cs typeface="Times New Roman"/>
                          </a:rPr>
                          <m:t>]</m:t>
                        </m:r>
                      </m:e>
                    </m:nary>
                    <m:r>
                      <a:rPr lang="en-US" sz="1600" i="1">
                        <a:effectLst/>
                        <a:latin typeface="Cambria Math"/>
                        <a:ea typeface="Times New Roman"/>
                        <a:cs typeface="Times New Roman"/>
                      </a:rPr>
                      <m:t>𝑠𝑖𝑛𝑐</m:t>
                    </m:r>
                    <m:r>
                      <a:rPr lang="en-US" sz="1600" i="1">
                        <a:effectLst/>
                        <a:latin typeface="Cambria Math"/>
                        <a:ea typeface="Times New Roman"/>
                        <a:cs typeface="Times New Roman"/>
                      </a:rPr>
                      <m:t>(</m:t>
                    </m:r>
                    <m:r>
                      <a:rPr lang="en-US" sz="1600" i="1">
                        <a:effectLst/>
                        <a:latin typeface="Cambria Math"/>
                        <a:ea typeface="Times New Roman"/>
                        <a:cs typeface="Times New Roman"/>
                      </a:rPr>
                      <m:t>2</m:t>
                    </m:r>
                    <m:r>
                      <a:rPr lang="en-US" sz="1600" i="1">
                        <a:effectLst/>
                        <a:latin typeface="Cambria Math"/>
                        <a:ea typeface="Times New Roman"/>
                        <a:cs typeface="Times New Roman"/>
                      </a:rPr>
                      <m:t>𝜋</m:t>
                    </m:r>
                    <m:r>
                      <a:rPr lang="en-US" sz="1600" i="1">
                        <a:effectLst/>
                        <a:latin typeface="Cambria Math"/>
                        <a:ea typeface="Times New Roman"/>
                        <a:cs typeface="Times New Roman"/>
                      </a:rPr>
                      <m:t>𝐵𝑡</m:t>
                    </m:r>
                    <m:r>
                      <a:rPr lang="en-US" sz="1600" i="1">
                        <a:effectLst/>
                        <a:latin typeface="Cambria Math"/>
                        <a:ea typeface="Times New Roman"/>
                        <a:cs typeface="Times New Roman"/>
                      </a:rPr>
                      <m:t>−</m:t>
                    </m:r>
                    <m:r>
                      <a:rPr lang="en-US" sz="1600" i="1">
                        <a:effectLst/>
                        <a:latin typeface="Cambria Math"/>
                        <a:ea typeface="Times New Roman"/>
                        <a:cs typeface="Times New Roman"/>
                      </a:rPr>
                      <m:t>𝑘</m:t>
                    </m:r>
                    <m:r>
                      <a:rPr lang="en-US" sz="1600" i="1">
                        <a:effectLst/>
                        <a:latin typeface="Cambria Math"/>
                        <a:ea typeface="Times New Roman"/>
                        <a:cs typeface="Times New Roman"/>
                      </a:rPr>
                      <m:t>𝜋</m:t>
                    </m:r>
                  </m:oMath>
                </a14:m>
                <a:r>
                  <a:rPr lang="en-US" sz="1600" dirty="0">
                    <a:effectLst/>
                    <a:latin typeface="Times New Roman"/>
                    <a:ea typeface="Times New Roman"/>
                    <a:cs typeface="Arial"/>
                  </a:rPr>
                  <a:t>                     (6)</a:t>
                </a:r>
                <a:endParaRPr lang="en-US" sz="1600" dirty="0">
                  <a:ea typeface="Calibri"/>
                  <a:cs typeface="Arial"/>
                </a:endParaRPr>
              </a:p>
              <a:p>
                <a:pPr algn="l"/>
                <a:r>
                  <a:rPr lang="en-US" sz="1600" dirty="0">
                    <a:effectLst/>
                    <a:latin typeface="Times New Roman"/>
                    <a:ea typeface="Times New Roman"/>
                    <a:cs typeface="Arial"/>
                  </a:rPr>
                  <a:t> </a:t>
                </a:r>
                <a:r>
                  <a:rPr lang="en-US" sz="1600" dirty="0">
                    <a:effectLst/>
                    <a:latin typeface="Times New Roman"/>
                    <a:ea typeface="Times New Roman"/>
                  </a:rPr>
                  <a:t>        </a:t>
                </a:r>
                <a14:m>
                  <m:oMath xmlns:m="http://schemas.openxmlformats.org/officeDocument/2006/math">
                    <m:r>
                      <a:rPr lang="en-US" sz="1600" i="1">
                        <a:effectLst/>
                        <a:latin typeface="Cambria Math"/>
                        <a:ea typeface="Times New Roman"/>
                        <a:cs typeface="Times New Roman"/>
                      </a:rPr>
                      <m:t> </m:t>
                    </m:r>
                    <m:r>
                      <a:rPr lang="en-US" sz="1600" i="1">
                        <a:effectLst/>
                        <a:latin typeface="Cambria Math"/>
                        <a:ea typeface="Times New Roman"/>
                        <a:cs typeface="Times New Roman"/>
                      </a:rPr>
                      <m:t>𝑞</m:t>
                    </m:r>
                    <m:r>
                      <a:rPr lang="en-US" sz="1600" i="1">
                        <a:effectLst/>
                        <a:latin typeface="Cambria Math"/>
                        <a:ea typeface="Times New Roman"/>
                        <a:cs typeface="Times New Roman"/>
                      </a:rPr>
                      <m:t>(</m:t>
                    </m:r>
                    <m:r>
                      <a:rPr lang="en-US" sz="1600" i="1">
                        <a:effectLst/>
                        <a:latin typeface="Cambria Math"/>
                        <a:ea typeface="Times New Roman"/>
                        <a:cs typeface="Times New Roman"/>
                      </a:rPr>
                      <m:t>𝑡</m:t>
                    </m:r>
                    <m:r>
                      <a:rPr lang="en-US" sz="1600" i="1">
                        <a:effectLst/>
                        <a:latin typeface="Cambria Math"/>
                        <a:ea typeface="Times New Roman"/>
                        <a:cs typeface="Times New Roman"/>
                      </a:rPr>
                      <m:t>)=</m:t>
                    </m:r>
                    <m:nary>
                      <m:naryPr>
                        <m:chr m:val="∑"/>
                        <m:limLoc m:val="undOvr"/>
                        <m:supHide m:val="on"/>
                        <m:ctrlPr>
                          <a:rPr lang="en-US" sz="1600" i="1">
                            <a:effectLst/>
                            <a:latin typeface="Cambria Math"/>
                            <a:ea typeface="Times New Roman"/>
                            <a:cs typeface="Times New Roman"/>
                          </a:rPr>
                        </m:ctrlPr>
                      </m:naryPr>
                      <m:sub>
                        <m:r>
                          <a:rPr lang="en-US" sz="1600" i="1">
                            <a:effectLst/>
                            <a:latin typeface="Cambria Math"/>
                            <a:ea typeface="Times New Roman"/>
                            <a:cs typeface="Times New Roman"/>
                          </a:rPr>
                          <m:t>𝑘</m:t>
                        </m:r>
                      </m:sub>
                      <m:sup/>
                      <m:e>
                        <m:r>
                          <a:rPr lang="en-US" sz="1600" i="1">
                            <a:effectLst/>
                            <a:latin typeface="Cambria Math"/>
                            <a:ea typeface="Times New Roman"/>
                            <a:cs typeface="Times New Roman"/>
                          </a:rPr>
                          <m:t>𝑞</m:t>
                        </m:r>
                        <m:d>
                          <m:dPr>
                            <m:ctrlPr>
                              <a:rPr lang="en-US" sz="1600" i="1">
                                <a:effectLst/>
                                <a:latin typeface="Cambria Math"/>
                                <a:ea typeface="Times New Roman"/>
                                <a:cs typeface="Times New Roman"/>
                              </a:rPr>
                            </m:ctrlPr>
                          </m:dPr>
                          <m:e>
                            <m:sSub>
                              <m:sSubPr>
                                <m:ctrlPr>
                                  <a:rPr lang="en-US" sz="1600" i="1">
                                    <a:effectLst/>
                                    <a:latin typeface="Cambria Math"/>
                                    <a:cs typeface="Times New Roman"/>
                                  </a:rPr>
                                </m:ctrlPr>
                              </m:sSubPr>
                              <m:e>
                                <m:r>
                                  <a:rPr lang="en-US" sz="1600" i="1">
                                    <a:effectLst/>
                                    <a:latin typeface="Cambria Math"/>
                                    <a:ea typeface="Calibri"/>
                                    <a:cs typeface="Times New Roman"/>
                                  </a:rPr>
                                  <m:t> </m:t>
                                </m:r>
                                <m:r>
                                  <a:rPr lang="en-US" sz="1600" i="1">
                                    <a:effectLst/>
                                    <a:latin typeface="Cambria Math"/>
                                    <a:ea typeface="Calibri"/>
                                    <a:cs typeface="Times New Roman"/>
                                  </a:rPr>
                                  <m:t>𝑘𝑇</m:t>
                                </m:r>
                              </m:e>
                              <m:sub>
                                <m:r>
                                  <a:rPr lang="en-US" sz="1600" i="1">
                                    <a:effectLst/>
                                    <a:latin typeface="Cambria Math"/>
                                    <a:ea typeface="Calibri"/>
                                    <a:cs typeface="Times New Roman"/>
                                  </a:rPr>
                                  <m:t>𝑠</m:t>
                                </m:r>
                              </m:sub>
                            </m:sSub>
                          </m:e>
                        </m:d>
                      </m:e>
                    </m:nary>
                    <m:r>
                      <a:rPr lang="en-US" sz="1600" i="1">
                        <a:effectLst/>
                        <a:latin typeface="Cambria Math"/>
                        <a:ea typeface="Times New Roman"/>
                        <a:cs typeface="Times New Roman"/>
                      </a:rPr>
                      <m:t>𝑠𝑖𝑛𝑐</m:t>
                    </m:r>
                    <m:r>
                      <a:rPr lang="en-US" sz="1600" i="1">
                        <a:effectLst/>
                        <a:latin typeface="Cambria Math"/>
                        <a:ea typeface="Times New Roman"/>
                        <a:cs typeface="Times New Roman"/>
                      </a:rPr>
                      <m:t>(</m:t>
                    </m:r>
                    <m:r>
                      <a:rPr lang="en-US" sz="1600" i="1">
                        <a:effectLst/>
                        <a:latin typeface="Cambria Math"/>
                        <a:ea typeface="Times New Roman"/>
                        <a:cs typeface="Times New Roman"/>
                      </a:rPr>
                      <m:t>2</m:t>
                    </m:r>
                    <m:r>
                      <a:rPr lang="en-US" sz="1600" i="1">
                        <a:latin typeface="Cambria Math"/>
                        <a:ea typeface="Times New Roman"/>
                        <a:cs typeface="Times New Roman"/>
                      </a:rPr>
                      <m:t>𝜋</m:t>
                    </m:r>
                    <m:r>
                      <a:rPr lang="en-US" sz="1600" i="1">
                        <a:latin typeface="Cambria Math"/>
                        <a:ea typeface="Times New Roman"/>
                        <a:cs typeface="Times New Roman"/>
                      </a:rPr>
                      <m:t>𝐵𝑡</m:t>
                    </m:r>
                    <m:r>
                      <a:rPr lang="en-US" sz="1600" i="1">
                        <a:latin typeface="Cambria Math"/>
                        <a:ea typeface="Times New Roman"/>
                        <a:cs typeface="Times New Roman"/>
                      </a:rPr>
                      <m:t>−</m:t>
                    </m:r>
                    <m:r>
                      <a:rPr lang="en-US" sz="1600" i="1">
                        <a:latin typeface="Cambria Math"/>
                        <a:ea typeface="Times New Roman"/>
                        <a:cs typeface="Times New Roman"/>
                      </a:rPr>
                      <m:t>𝑘</m:t>
                    </m:r>
                    <m:r>
                      <a:rPr lang="en-US" sz="1600" i="1">
                        <a:latin typeface="Cambria Math"/>
                        <a:ea typeface="Times New Roman"/>
                        <a:cs typeface="Times New Roman"/>
                      </a:rPr>
                      <m:t>𝜋</m:t>
                    </m:r>
                    <m:r>
                      <a:rPr lang="en-US" sz="1600" i="1">
                        <a:latin typeface="Cambria Math"/>
                        <a:ea typeface="Times New Roman"/>
                        <a:cs typeface="Times New Roman"/>
                      </a:rPr>
                      <m:t>)</m:t>
                    </m:r>
                    <m:r>
                      <m:rPr>
                        <m:nor/>
                      </m:rPr>
                      <a:rPr lang="en-US" sz="1600" dirty="0">
                        <a:latin typeface="Times New Roman"/>
                        <a:ea typeface="Times New Roman"/>
                      </a:rPr>
                      <m:t>                                   (</m:t>
                    </m:r>
                    <m:r>
                      <m:rPr>
                        <m:nor/>
                      </m:rPr>
                      <a:rPr lang="en-US" sz="1600" dirty="0">
                        <a:latin typeface="Times New Roman"/>
                        <a:ea typeface="Times New Roman"/>
                      </a:rPr>
                      <m:t>7</m:t>
                    </m:r>
                    <m:r>
                      <m:rPr>
                        <m:nor/>
                      </m:rPr>
                      <a:rPr lang="en-US" sz="1600" dirty="0">
                        <a:latin typeface="Times New Roman"/>
                        <a:ea typeface="Times New Roman"/>
                      </a:rPr>
                      <m:t>)</m:t>
                    </m:r>
                  </m:oMath>
                </a14:m>
                <a:endParaRPr lang="ar-IQ" sz="1600" dirty="0"/>
              </a:p>
              <a:p>
                <a:pPr algn="l"/>
                <a14:m>
                  <m:oMath xmlns:m="http://schemas.openxmlformats.org/officeDocument/2006/math">
                    <m:r>
                      <m:rPr>
                        <m:nor/>
                      </m:rPr>
                      <a:rPr lang="en-US" sz="1600"/>
                      <m:t>Where</m:t>
                    </m:r>
                    <m:r>
                      <m:rPr>
                        <m:nor/>
                      </m:rPr>
                      <a:rPr lang="en-US" sz="1600"/>
                      <m:t>, </m:t>
                    </m:r>
                  </m:oMath>
                </a14:m>
                <a:endParaRPr lang="en-US" sz="1600" dirty="0"/>
              </a:p>
              <a:p>
                <a:pPr algn="l"/>
                <a14:m>
                  <m:oMath xmlns:m="http://schemas.openxmlformats.org/officeDocument/2006/math">
                    <m:r>
                      <m:rPr>
                        <m:nor/>
                      </m:rPr>
                      <a:rPr lang="en-US" sz="1600"/>
                      <m:t>q</m:t>
                    </m:r>
                    <m:r>
                      <m:rPr>
                        <m:nor/>
                      </m:rPr>
                      <a:rPr lang="en-US" sz="1600"/>
                      <m:t>(</m:t>
                    </m:r>
                    <m:r>
                      <m:rPr>
                        <m:nor/>
                      </m:rPr>
                      <a:rPr lang="en-US" sz="1600"/>
                      <m:t>t</m:t>
                    </m:r>
                    <m:r>
                      <m:rPr>
                        <m:nor/>
                      </m:rPr>
                      <a:rPr lang="en-US" sz="1600"/>
                      <m:t>) = </m:t>
                    </m:r>
                    <m:r>
                      <m:rPr>
                        <m:nor/>
                      </m:rPr>
                      <a:rPr lang="en-US" sz="1600"/>
                      <m:t>Unwanted</m:t>
                    </m:r>
                    <m:r>
                      <m:rPr>
                        <m:nor/>
                      </m:rPr>
                      <a:rPr lang="en-US" sz="1600"/>
                      <m:t> </m:t>
                    </m:r>
                    <m:r>
                      <m:rPr>
                        <m:nor/>
                      </m:rPr>
                      <a:rPr lang="en-US" sz="1600"/>
                      <m:t>signal</m:t>
                    </m:r>
                    <m:r>
                      <m:rPr>
                        <m:nor/>
                      </m:rPr>
                      <a:rPr lang="en-US" sz="1600"/>
                      <m:t> (</m:t>
                    </m:r>
                    <m:r>
                      <m:rPr>
                        <m:nor/>
                      </m:rPr>
                      <a:rPr lang="en-US" sz="1600"/>
                      <m:t>i</m:t>
                    </m:r>
                    <m:r>
                      <m:rPr>
                        <m:nor/>
                      </m:rPr>
                      <a:rPr lang="en-US" sz="1600"/>
                      <m:t>.</m:t>
                    </m:r>
                    <m:r>
                      <m:rPr>
                        <m:nor/>
                      </m:rPr>
                      <a:rPr lang="en-US" sz="1600"/>
                      <m:t>e</m:t>
                    </m:r>
                    <m:r>
                      <m:rPr>
                        <m:nor/>
                      </m:rPr>
                      <a:rPr lang="en-US" sz="1600"/>
                      <m:t>. </m:t>
                    </m:r>
                    <m:r>
                      <m:rPr>
                        <m:nor/>
                      </m:rPr>
                      <a:rPr lang="en-US" sz="1600"/>
                      <m:t>noise</m:t>
                    </m:r>
                    <m:r>
                      <m:rPr>
                        <m:nor/>
                      </m:rPr>
                      <a:rPr lang="en-US" sz="1600"/>
                      <m:t> </m:t>
                    </m:r>
                    <m:r>
                      <m:rPr>
                        <m:nor/>
                      </m:rPr>
                      <a:rPr lang="en-US" sz="1600"/>
                      <m:t>signal</m:t>
                    </m:r>
                    <m:r>
                      <m:rPr>
                        <m:nor/>
                      </m:rPr>
                      <a:rPr lang="en-US" sz="1600"/>
                      <m:t>) </m:t>
                    </m:r>
                    <m:r>
                      <m:rPr>
                        <m:nor/>
                      </m:rPr>
                      <a:rPr lang="en-US" sz="1600"/>
                      <m:t>caused</m:t>
                    </m:r>
                    <m:r>
                      <m:rPr>
                        <m:nor/>
                      </m:rPr>
                      <a:rPr lang="en-US" sz="1600"/>
                      <m:t> </m:t>
                    </m:r>
                    <m:r>
                      <m:rPr>
                        <m:nor/>
                      </m:rPr>
                      <a:rPr lang="en-US" sz="1600"/>
                      <m:t>by</m:t>
                    </m:r>
                    <m:r>
                      <m:rPr>
                        <m:nor/>
                      </m:rPr>
                      <a:rPr lang="en-US" sz="1600"/>
                      <m:t> </m:t>
                    </m:r>
                    <m:r>
                      <m:rPr>
                        <m:nor/>
                      </m:rPr>
                      <a:rPr lang="en-US" sz="1600"/>
                      <m:t>the</m:t>
                    </m:r>
                    <m:r>
                      <m:rPr>
                        <m:nor/>
                      </m:rPr>
                      <a:rPr lang="en-US" sz="1600"/>
                      <m:t> </m:t>
                    </m:r>
                    <m:r>
                      <m:rPr>
                        <m:nor/>
                      </m:rPr>
                      <a:rPr lang="en-US" sz="1600"/>
                      <m:t>quantizer</m:t>
                    </m:r>
                    <m:r>
                      <m:rPr>
                        <m:nor/>
                      </m:rPr>
                      <a:rPr lang="en-US" sz="1600"/>
                      <m:t>. </m:t>
                    </m:r>
                  </m:oMath>
                </a14:m>
                <a:endParaRPr lang="en-US" sz="1600" dirty="0" smtClean="0"/>
              </a:p>
              <a:p>
                <a:pPr algn="l"/>
                <a14:m>
                  <m:oMath xmlns:m="http://schemas.openxmlformats.org/officeDocument/2006/math">
                    <m:r>
                      <m:rPr>
                        <m:nor/>
                      </m:rPr>
                      <a:rPr lang="en-US" sz="1600"/>
                      <m:t>Hence</m:t>
                    </m:r>
                    <m:r>
                      <m:rPr>
                        <m:nor/>
                      </m:rPr>
                      <a:rPr lang="en-US" sz="1600"/>
                      <m:t>, </m:t>
                    </m:r>
                    <m:r>
                      <m:rPr>
                        <m:nor/>
                      </m:rPr>
                      <a:rPr lang="en-US" sz="1600"/>
                      <m:t>it</m:t>
                    </m:r>
                    <m:r>
                      <m:rPr>
                        <m:nor/>
                      </m:rPr>
                      <a:rPr lang="en-US" sz="1600"/>
                      <m:t> </m:t>
                    </m:r>
                    <m:r>
                      <m:rPr>
                        <m:nor/>
                      </m:rPr>
                      <a:rPr lang="en-US" sz="1600"/>
                      <m:t>is</m:t>
                    </m:r>
                    <m:r>
                      <m:rPr>
                        <m:nor/>
                      </m:rPr>
                      <a:rPr lang="en-US" sz="1600"/>
                      <m:t> </m:t>
                    </m:r>
                    <m:r>
                      <m:rPr>
                        <m:nor/>
                      </m:rPr>
                      <a:rPr lang="en-US" sz="1600"/>
                      <m:t>called</m:t>
                    </m:r>
                    <m:r>
                      <m:rPr>
                        <m:nor/>
                      </m:rPr>
                      <a:rPr lang="en-US" sz="1600"/>
                      <m:t> </m:t>
                    </m:r>
                    <m:r>
                      <m:rPr>
                        <m:nor/>
                      </m:rPr>
                      <a:rPr lang="en-US" sz="1600"/>
                      <m:t>quantization</m:t>
                    </m:r>
                    <m:r>
                      <m:rPr>
                        <m:nor/>
                      </m:rPr>
                      <a:rPr lang="en-US" sz="1600"/>
                      <m:t> </m:t>
                    </m:r>
                    <m:r>
                      <m:rPr>
                        <m:nor/>
                      </m:rPr>
                      <a:rPr lang="en-US" sz="1600"/>
                      <m:t>noise</m:t>
                    </m:r>
                    <m:r>
                      <m:rPr>
                        <m:nor/>
                      </m:rPr>
                      <a:rPr lang="en-US" sz="1600"/>
                      <m:t>. </m:t>
                    </m:r>
                  </m:oMath>
                </a14:m>
                <a:endParaRPr lang="en-US" sz="1600" dirty="0"/>
              </a:p>
              <a:p>
                <a:pPr algn="l"/>
                <a14:m>
                  <m:oMath xmlns:m="http://schemas.openxmlformats.org/officeDocument/2006/math">
                    <m:r>
                      <m:rPr>
                        <m:nor/>
                      </m:rPr>
                      <a:rPr lang="en-US" sz="1600"/>
                      <m:t> </m:t>
                    </m:r>
                  </m:oMath>
                </a14:m>
                <a:endParaRPr lang="en-US" sz="1600" dirty="0"/>
              </a:p>
              <a:p>
                <a:pPr algn="l"/>
                <a14:m>
                  <m:oMath xmlns:m="http://schemas.openxmlformats.org/officeDocument/2006/math">
                    <m:r>
                      <m:rPr>
                        <m:nor/>
                      </m:rPr>
                      <a:rPr lang="en-US" sz="1600"/>
                      <m:t>To</m:t>
                    </m:r>
                    <m:r>
                      <m:rPr>
                        <m:nor/>
                      </m:rPr>
                      <a:rPr lang="en-US" sz="1600"/>
                      <m:t> </m:t>
                    </m:r>
                    <m:r>
                      <m:rPr>
                        <m:nor/>
                      </m:rPr>
                      <a:rPr lang="en-US" sz="1600"/>
                      <m:t>get</m:t>
                    </m:r>
                    <m:r>
                      <m:rPr>
                        <m:nor/>
                      </m:rPr>
                      <a:rPr lang="en-US" sz="1600"/>
                      <m:t> </m:t>
                    </m:r>
                    <m:r>
                      <m:rPr>
                        <m:nor/>
                      </m:rPr>
                      <a:rPr lang="en-US" sz="1600"/>
                      <m:t>the</m:t>
                    </m:r>
                    <m:r>
                      <m:rPr>
                        <m:nor/>
                      </m:rPr>
                      <a:rPr lang="en-US" sz="1600"/>
                      <m:t> </m:t>
                    </m:r>
                    <m:r>
                      <m:rPr>
                        <m:nor/>
                      </m:rPr>
                      <a:rPr lang="en-US" sz="1600"/>
                      <m:t>power</m:t>
                    </m:r>
                    <m:r>
                      <m:rPr>
                        <m:nor/>
                      </m:rPr>
                      <a:rPr lang="en-US" sz="1600"/>
                      <m:t> </m:t>
                    </m:r>
                    <m:r>
                      <m:rPr>
                        <m:nor/>
                      </m:rPr>
                      <a:rPr lang="en-US" sz="1600"/>
                      <m:t>of</m:t>
                    </m:r>
                    <m:r>
                      <m:rPr>
                        <m:nor/>
                      </m:rPr>
                      <a:rPr lang="en-US" sz="1600"/>
                      <m:t> </m:t>
                    </m:r>
                    <m:r>
                      <m:rPr>
                        <m:nor/>
                      </m:rPr>
                      <a:rPr lang="en-US" sz="1600"/>
                      <m:t>the</m:t>
                    </m:r>
                    <m:r>
                      <m:rPr>
                        <m:nor/>
                      </m:rPr>
                      <a:rPr lang="en-US" sz="1600"/>
                      <m:t> </m:t>
                    </m:r>
                    <m:r>
                      <m:rPr>
                        <m:nor/>
                      </m:rPr>
                      <a:rPr lang="en-US" sz="1600"/>
                      <m:t>quantization</m:t>
                    </m:r>
                    <m:r>
                      <m:rPr>
                        <m:nor/>
                      </m:rPr>
                      <a:rPr lang="en-US" sz="1600"/>
                      <m:t> </m:t>
                    </m:r>
                    <m:r>
                      <m:rPr>
                        <m:nor/>
                      </m:rPr>
                      <a:rPr lang="en-US" sz="1600"/>
                      <m:t>noise</m:t>
                    </m:r>
                    <m:r>
                      <m:rPr>
                        <m:nor/>
                      </m:rPr>
                      <a:rPr lang="en-US" sz="1600"/>
                      <m:t>, </m:t>
                    </m:r>
                    <m:r>
                      <m:rPr>
                        <m:nor/>
                      </m:rPr>
                      <a:rPr lang="en-US" sz="1600"/>
                      <m:t>we</m:t>
                    </m:r>
                    <m:r>
                      <m:rPr>
                        <m:nor/>
                      </m:rPr>
                      <a:rPr lang="en-US" sz="1600"/>
                      <m:t> </m:t>
                    </m:r>
                    <m:r>
                      <m:rPr>
                        <m:nor/>
                      </m:rPr>
                      <a:rPr lang="en-US" sz="1600"/>
                      <m:t>apply</m:t>
                    </m:r>
                    <m:r>
                      <m:rPr>
                        <m:nor/>
                      </m:rPr>
                      <a:rPr lang="en-US" sz="1600"/>
                      <m:t>:</m:t>
                    </m:r>
                  </m:oMath>
                </a14:m>
                <a:endParaRPr lang="en-US" sz="1600" dirty="0"/>
              </a:p>
              <a:p>
                <a:pPr algn="l"/>
                <a14:m>
                  <m:oMath xmlns:m="http://schemas.openxmlformats.org/officeDocument/2006/math">
                    <m:r>
                      <m:rPr>
                        <m:nor/>
                      </m:rPr>
                      <a:rPr lang="en-US" sz="1600"/>
                      <m:t> </m:t>
                    </m:r>
                  </m:oMath>
                </a14:m>
                <a:endParaRPr lang="en-US" sz="1600" dirty="0"/>
              </a:p>
              <a:p>
                <a:pPr algn="l"/>
                <a14:m>
                  <m:oMath xmlns:m="http://schemas.openxmlformats.org/officeDocument/2006/math">
                    <m:r>
                      <m:rPr>
                        <m:nor/>
                      </m:rPr>
                      <a:rPr lang="en-US" sz="1600"/>
                      <m:t>     </m:t>
                    </m:r>
                    <m:func>
                      <m:funcPr>
                        <m:ctrlPr>
                          <a:rPr lang="en-US" sz="1600" i="1">
                            <a:latin typeface="Cambria Math"/>
                          </a:rPr>
                        </m:ctrlPr>
                      </m:funcPr>
                      <m:fName>
                        <m:limLow>
                          <m:limLowPr>
                            <m:ctrlPr>
                              <a:rPr lang="en-US" sz="1600" i="1">
                                <a:latin typeface="Cambria Math"/>
                              </a:rPr>
                            </m:ctrlPr>
                          </m:limLowPr>
                          <m:e>
                            <m:sSup>
                              <m:sSupPr>
                                <m:ctrlPr>
                                  <a:rPr lang="en-US" sz="1600" i="1">
                                    <a:latin typeface="Cambria Math"/>
                                  </a:rPr>
                                </m:ctrlPr>
                              </m:sSupPr>
                              <m:e>
                                <m:r>
                                  <a:rPr lang="en-US" sz="1600" i="1">
                                    <a:latin typeface="Cambria Math"/>
                                  </a:rPr>
                                  <m:t>𝑞</m:t>
                                </m:r>
                              </m:e>
                              <m:sup>
                                <m:r>
                                  <a:rPr lang="en-US" sz="1600" i="1">
                                    <a:latin typeface="Cambria Math"/>
                                  </a:rPr>
                                  <m:t>2</m:t>
                                </m:r>
                              </m:sup>
                            </m:sSup>
                            <m:r>
                              <a:rPr lang="en-US" sz="1600">
                                <a:latin typeface="Cambria Math"/>
                              </a:rPr>
                              <m:t>(</m:t>
                            </m:r>
                            <m:r>
                              <m:rPr>
                                <m:sty m:val="p"/>
                              </m:rPr>
                              <a:rPr lang="en-US" sz="1600">
                                <a:latin typeface="Cambria Math"/>
                              </a:rPr>
                              <m:t>t</m:t>
                            </m:r>
                            <m:r>
                              <a:rPr lang="en-US" sz="1600">
                                <a:latin typeface="Cambria Math"/>
                              </a:rPr>
                              <m:t>)=</m:t>
                            </m:r>
                            <m:r>
                              <m:rPr>
                                <m:sty m:val="p"/>
                              </m:rPr>
                              <a:rPr lang="en-US" sz="1600">
                                <a:latin typeface="Cambria Math"/>
                              </a:rPr>
                              <m:t>lim</m:t>
                            </m:r>
                          </m:e>
                          <m:lim>
                            <m:r>
                              <a:rPr lang="en-US" sz="1600" i="1">
                                <a:latin typeface="Cambria Math"/>
                              </a:rPr>
                              <m:t>𝑇</m:t>
                            </m:r>
                            <m:r>
                              <a:rPr lang="en-US" sz="1600" i="1">
                                <a:latin typeface="Cambria Math"/>
                              </a:rPr>
                              <m:t>→∞</m:t>
                            </m:r>
                          </m:lim>
                        </m:limLow>
                      </m:fName>
                      <m:e>
                        <m:r>
                          <a:rPr lang="en-US" sz="1600" i="1">
                            <a:latin typeface="Cambria Math"/>
                          </a:rPr>
                          <m:t>1</m:t>
                        </m:r>
                        <m:r>
                          <a:rPr lang="en-US" sz="1600" i="1">
                            <a:latin typeface="Cambria Math"/>
                          </a:rPr>
                          <m:t>/</m:t>
                        </m:r>
                        <m:r>
                          <a:rPr lang="en-US" sz="1600" i="1">
                            <a:latin typeface="Cambria Math"/>
                          </a:rPr>
                          <m:t>𝑇</m:t>
                        </m:r>
                      </m:e>
                    </m:func>
                    <m:nary>
                      <m:naryPr>
                        <m:limLoc m:val="subSup"/>
                        <m:ctrlPr>
                          <a:rPr lang="en-US" sz="1600" i="1">
                            <a:latin typeface="Cambria Math"/>
                          </a:rPr>
                        </m:ctrlPr>
                      </m:naryPr>
                      <m:sub>
                        <m:r>
                          <a:rPr lang="en-US" sz="1600" i="1">
                            <a:latin typeface="Cambria Math"/>
                          </a:rPr>
                          <m:t>−</m:t>
                        </m:r>
                        <m:r>
                          <a:rPr lang="en-US" sz="1600" i="1">
                            <a:latin typeface="Cambria Math"/>
                          </a:rPr>
                          <m:t>𝑇</m:t>
                        </m:r>
                        <m:r>
                          <a:rPr lang="en-US" sz="1600" i="1">
                            <a:latin typeface="Cambria Math"/>
                          </a:rPr>
                          <m:t>/</m:t>
                        </m:r>
                        <m:r>
                          <a:rPr lang="en-US" sz="1600" i="1">
                            <a:latin typeface="Cambria Math"/>
                          </a:rPr>
                          <m:t>2</m:t>
                        </m:r>
                      </m:sub>
                      <m:sup>
                        <m:r>
                          <a:rPr lang="en-US" sz="1600" i="1">
                            <a:latin typeface="Cambria Math"/>
                          </a:rPr>
                          <m:t>𝑇</m:t>
                        </m:r>
                        <m:r>
                          <a:rPr lang="en-US" sz="1600" i="1">
                            <a:latin typeface="Cambria Math"/>
                          </a:rPr>
                          <m:t>/</m:t>
                        </m:r>
                        <m:r>
                          <a:rPr lang="en-US" sz="1600" i="1">
                            <a:latin typeface="Cambria Math"/>
                          </a:rPr>
                          <m:t>2</m:t>
                        </m:r>
                      </m:sup>
                      <m:e>
                        <m:sSup>
                          <m:sSupPr>
                            <m:ctrlPr>
                              <a:rPr lang="en-US" sz="1600" i="1">
                                <a:latin typeface="Cambria Math"/>
                              </a:rPr>
                            </m:ctrlPr>
                          </m:sSupPr>
                          <m:e>
                            <m:r>
                              <a:rPr lang="en-US" sz="1600" i="1">
                                <a:latin typeface="Cambria Math"/>
                              </a:rPr>
                              <m:t>𝑞</m:t>
                            </m:r>
                          </m:e>
                          <m:sup>
                            <m:r>
                              <a:rPr lang="en-US" sz="1600" i="1">
                                <a:latin typeface="Cambria Math"/>
                              </a:rPr>
                              <m:t>2</m:t>
                            </m:r>
                          </m:sup>
                        </m:sSup>
                        <m:r>
                          <a:rPr lang="en-US" sz="1600">
                            <a:latin typeface="Cambria Math"/>
                          </a:rPr>
                          <m:t>(</m:t>
                        </m:r>
                        <m:r>
                          <m:rPr>
                            <m:sty m:val="p"/>
                          </m:rPr>
                          <a:rPr lang="en-US" sz="1600">
                            <a:latin typeface="Cambria Math"/>
                          </a:rPr>
                          <m:t>t</m:t>
                        </m:r>
                        <m:r>
                          <a:rPr lang="en-US" sz="1600">
                            <a:latin typeface="Cambria Math"/>
                          </a:rPr>
                          <m:t>)</m:t>
                        </m:r>
                      </m:e>
                    </m:nary>
                    <m:r>
                      <a:rPr lang="en-US" sz="1600" i="1">
                        <a:latin typeface="Cambria Math"/>
                      </a:rPr>
                      <m:t> </m:t>
                    </m:r>
                    <m:r>
                      <a:rPr lang="en-US" sz="1600" i="1">
                        <a:latin typeface="Cambria Math"/>
                      </a:rPr>
                      <m:t>𝑑𝑡</m:t>
                    </m:r>
                    <m:r>
                      <m:rPr>
                        <m:nor/>
                      </m:rPr>
                      <a:rPr lang="en-US" sz="1600"/>
                      <m:t>                                                         </m:t>
                    </m:r>
                    <m:r>
                      <m:rPr>
                        <m:nor/>
                      </m:rPr>
                      <a:rPr lang="en-US" sz="1600"/>
                      <m:t>(</m:t>
                    </m:r>
                    <m:r>
                      <m:rPr>
                        <m:nor/>
                      </m:rPr>
                      <a:rPr lang="en-US" sz="1600"/>
                      <m:t>8</m:t>
                    </m:r>
                    <m:r>
                      <m:rPr>
                        <m:nor/>
                      </m:rPr>
                      <a:rPr lang="en-US" sz="1600"/>
                      <m:t>)</m:t>
                    </m:r>
                  </m:oMath>
                </a14:m>
                <a:endParaRPr lang="en-US" sz="1600" dirty="0"/>
              </a:p>
              <a:p>
                <a:pPr algn="l"/>
                <a14:m>
                  <m:oMath xmlns:m="http://schemas.openxmlformats.org/officeDocument/2006/math">
                    <m:r>
                      <m:rPr>
                        <m:nor/>
                      </m:rPr>
                      <a:rPr lang="en-US" sz="1600"/>
                      <m:t> </m:t>
                    </m:r>
                  </m:oMath>
                </a14:m>
                <a:endParaRPr lang="en-US" sz="1600" dirty="0"/>
              </a:p>
              <a:p>
                <a:pPr algn="l"/>
                <a14:m>
                  <m:oMath xmlns:m="http://schemas.openxmlformats.org/officeDocument/2006/math">
                    <m:r>
                      <m:rPr>
                        <m:nor/>
                      </m:rPr>
                      <a:rPr lang="en-US" sz="1600"/>
                      <m:t>              = </m:t>
                    </m:r>
                    <m:func>
                      <m:funcPr>
                        <m:ctrlPr>
                          <a:rPr lang="en-US" sz="1600" i="1">
                            <a:latin typeface="Cambria Math"/>
                          </a:rPr>
                        </m:ctrlPr>
                      </m:funcPr>
                      <m:fName>
                        <m:limLow>
                          <m:limLowPr>
                            <m:ctrlPr>
                              <a:rPr lang="en-US" sz="1600" i="1">
                                <a:latin typeface="Cambria Math"/>
                              </a:rPr>
                            </m:ctrlPr>
                          </m:limLowPr>
                          <m:e>
                            <m:r>
                              <m:rPr>
                                <m:sty m:val="p"/>
                              </m:rPr>
                              <a:rPr lang="en-US" sz="1600">
                                <a:latin typeface="Cambria Math"/>
                              </a:rPr>
                              <m:t>lim</m:t>
                            </m:r>
                          </m:e>
                          <m:lim>
                            <m:r>
                              <a:rPr lang="en-US" sz="1600" i="1">
                                <a:latin typeface="Cambria Math"/>
                              </a:rPr>
                              <m:t>𝑇</m:t>
                            </m:r>
                            <m:r>
                              <a:rPr lang="en-US" sz="1600" i="1">
                                <a:latin typeface="Cambria Math"/>
                              </a:rPr>
                              <m:t>→∞</m:t>
                            </m:r>
                          </m:lim>
                        </m:limLow>
                      </m:fName>
                      <m:e>
                        <m:r>
                          <a:rPr lang="en-US" sz="1600" i="1">
                            <a:latin typeface="Cambria Math"/>
                          </a:rPr>
                          <m:t>1</m:t>
                        </m:r>
                        <m:r>
                          <a:rPr lang="en-US" sz="1600" i="1">
                            <a:latin typeface="Cambria Math"/>
                          </a:rPr>
                          <m:t>/</m:t>
                        </m:r>
                        <m:r>
                          <a:rPr lang="en-US" sz="1600" i="1">
                            <a:latin typeface="Cambria Math"/>
                          </a:rPr>
                          <m:t>𝑇</m:t>
                        </m:r>
                      </m:e>
                    </m:func>
                    <m:nary>
                      <m:naryPr>
                        <m:limLoc m:val="subSup"/>
                        <m:ctrlPr>
                          <a:rPr lang="en-US" sz="1600" i="1">
                            <a:latin typeface="Cambria Math"/>
                          </a:rPr>
                        </m:ctrlPr>
                      </m:naryPr>
                      <m:sub>
                        <m:r>
                          <a:rPr lang="en-US" sz="1600" i="1">
                            <a:latin typeface="Cambria Math"/>
                          </a:rPr>
                          <m:t>−</m:t>
                        </m:r>
                        <m:r>
                          <a:rPr lang="en-US" sz="1600" i="1">
                            <a:latin typeface="Cambria Math"/>
                          </a:rPr>
                          <m:t>𝑇</m:t>
                        </m:r>
                        <m:r>
                          <a:rPr lang="en-US" sz="1600" i="1">
                            <a:latin typeface="Cambria Math"/>
                          </a:rPr>
                          <m:t>/</m:t>
                        </m:r>
                        <m:r>
                          <a:rPr lang="en-US" sz="1600" i="1">
                            <a:latin typeface="Cambria Math"/>
                          </a:rPr>
                          <m:t>2</m:t>
                        </m:r>
                      </m:sub>
                      <m:sup>
                        <m:r>
                          <a:rPr lang="en-US" sz="1600" i="1">
                            <a:latin typeface="Cambria Math"/>
                          </a:rPr>
                          <m:t>𝑇</m:t>
                        </m:r>
                        <m:r>
                          <a:rPr lang="en-US" sz="1600" i="1">
                            <a:latin typeface="Cambria Math"/>
                          </a:rPr>
                          <m:t>/</m:t>
                        </m:r>
                        <m:r>
                          <a:rPr lang="en-US" sz="1600" i="1">
                            <a:latin typeface="Cambria Math"/>
                          </a:rPr>
                          <m:t>2</m:t>
                        </m:r>
                      </m:sup>
                      <m:e>
                        <m:sSup>
                          <m:sSupPr>
                            <m:ctrlPr>
                              <a:rPr lang="en-US" sz="1600" i="1">
                                <a:latin typeface="Cambria Math"/>
                              </a:rPr>
                            </m:ctrlPr>
                          </m:sSupPr>
                          <m:e>
                            <m:r>
                              <a:rPr lang="en-US" sz="1600" i="1">
                                <a:latin typeface="Cambria Math"/>
                              </a:rPr>
                              <m:t>[</m:t>
                            </m:r>
                            <m:nary>
                              <m:naryPr>
                                <m:chr m:val="∑"/>
                                <m:limLoc m:val="undOvr"/>
                                <m:supHide m:val="on"/>
                                <m:ctrlPr>
                                  <a:rPr lang="en-US" sz="1600" i="1">
                                    <a:latin typeface="Cambria Math"/>
                                  </a:rPr>
                                </m:ctrlPr>
                              </m:naryPr>
                              <m:sub>
                                <m:r>
                                  <a:rPr lang="en-US" sz="1600" i="1">
                                    <a:latin typeface="Cambria Math"/>
                                  </a:rPr>
                                  <m:t>𝑘</m:t>
                                </m:r>
                              </m:sub>
                              <m:sup/>
                              <m:e>
                                <m:r>
                                  <a:rPr lang="en-US" sz="1600" i="1">
                                    <a:latin typeface="Cambria Math"/>
                                  </a:rPr>
                                  <m:t>𝑞</m:t>
                                </m:r>
                                <m:d>
                                  <m:dPr>
                                    <m:ctrlPr>
                                      <a:rPr lang="en-US" sz="1600" i="1">
                                        <a:latin typeface="Cambria Math"/>
                                      </a:rPr>
                                    </m:ctrlPr>
                                  </m:dPr>
                                  <m:e>
                                    <m:sSub>
                                      <m:sSubPr>
                                        <m:ctrlPr>
                                          <a:rPr lang="en-US" sz="1600" i="1">
                                            <a:latin typeface="Cambria Math"/>
                                          </a:rPr>
                                        </m:ctrlPr>
                                      </m:sSubPr>
                                      <m:e>
                                        <m:r>
                                          <a:rPr lang="en-US" sz="1600" i="1">
                                            <a:latin typeface="Cambria Math"/>
                                          </a:rPr>
                                          <m:t> </m:t>
                                        </m:r>
                                        <m:r>
                                          <a:rPr lang="en-US" sz="1600" i="1">
                                            <a:latin typeface="Cambria Math"/>
                                          </a:rPr>
                                          <m:t>𝑘𝑇</m:t>
                                        </m:r>
                                      </m:e>
                                      <m:sub>
                                        <m:r>
                                          <a:rPr lang="en-US" sz="1600" i="1">
                                            <a:latin typeface="Cambria Math"/>
                                          </a:rPr>
                                          <m:t>𝑠</m:t>
                                        </m:r>
                                      </m:sub>
                                    </m:sSub>
                                  </m:e>
                                </m:d>
                              </m:e>
                            </m:nary>
                            <m:r>
                              <a:rPr lang="en-US" sz="1600" i="1">
                                <a:latin typeface="Cambria Math"/>
                              </a:rPr>
                              <m:t>𝑠𝑖𝑛𝑐</m:t>
                            </m:r>
                            <m:r>
                              <a:rPr lang="en-US" sz="1600" i="1">
                                <a:latin typeface="Cambria Math"/>
                              </a:rPr>
                              <m:t>(</m:t>
                            </m:r>
                            <m:r>
                              <a:rPr lang="en-US" sz="1600" i="1">
                                <a:latin typeface="Cambria Math"/>
                              </a:rPr>
                              <m:t>2</m:t>
                            </m:r>
                            <m:r>
                              <a:rPr lang="en-US" sz="1600" i="1">
                                <a:latin typeface="Cambria Math"/>
                              </a:rPr>
                              <m:t>𝜋</m:t>
                            </m:r>
                            <m:r>
                              <a:rPr lang="en-US" sz="1600" i="1">
                                <a:latin typeface="Cambria Math"/>
                              </a:rPr>
                              <m:t>𝐵𝑡</m:t>
                            </m:r>
                            <m:r>
                              <a:rPr lang="en-US" sz="1600" i="1">
                                <a:latin typeface="Cambria Math"/>
                              </a:rPr>
                              <m:t>−</m:t>
                            </m:r>
                            <m:r>
                              <a:rPr lang="en-US" sz="1600" i="1">
                                <a:latin typeface="Cambria Math"/>
                              </a:rPr>
                              <m:t>𝑘</m:t>
                            </m:r>
                            <m:r>
                              <a:rPr lang="en-US" sz="1600" i="1">
                                <a:latin typeface="Cambria Math"/>
                              </a:rPr>
                              <m:t>𝜋</m:t>
                            </m:r>
                            <m:r>
                              <a:rPr lang="en-US" sz="1600" i="1">
                                <a:latin typeface="Cambria Math"/>
                              </a:rPr>
                              <m:t>)]</m:t>
                            </m:r>
                          </m:e>
                          <m:sup>
                            <m:r>
                              <a:rPr lang="en-US" sz="1600" i="1">
                                <a:latin typeface="Cambria Math"/>
                              </a:rPr>
                              <m:t>2</m:t>
                            </m:r>
                          </m:sup>
                        </m:sSup>
                      </m:e>
                    </m:nary>
                    <m:r>
                      <a:rPr lang="en-US" sz="1600" i="1">
                        <a:latin typeface="Cambria Math"/>
                      </a:rPr>
                      <m:t> </m:t>
                    </m:r>
                    <m:r>
                      <a:rPr lang="en-US" sz="1600" i="1">
                        <a:latin typeface="Cambria Math"/>
                      </a:rPr>
                      <m:t>𝑑𝑡</m:t>
                    </m:r>
                    <m:r>
                      <m:rPr>
                        <m:nor/>
                      </m:rPr>
                      <a:rPr lang="en-US" sz="1600"/>
                      <m:t>               </m:t>
                    </m:r>
                    <m:r>
                      <m:rPr>
                        <m:nor/>
                      </m:rPr>
                      <a:rPr lang="en-US" sz="1600"/>
                      <m:t>(</m:t>
                    </m:r>
                    <m:r>
                      <m:rPr>
                        <m:nor/>
                      </m:rPr>
                      <a:rPr lang="en-US" sz="1600"/>
                      <m:t>9</m:t>
                    </m:r>
                    <m:r>
                      <m:rPr>
                        <m:nor/>
                      </m:rPr>
                      <a:rPr lang="en-US" sz="1600"/>
                      <m:t>)</m:t>
                    </m:r>
                  </m:oMath>
                </a14:m>
                <a:endParaRPr lang="en-US" sz="1600" dirty="0"/>
              </a:p>
              <a:p>
                <a:pPr algn="l"/>
                <a14:m>
                  <m:oMath xmlns:m="http://schemas.openxmlformats.org/officeDocument/2006/math">
                    <m:r>
                      <m:rPr>
                        <m:nor/>
                      </m:rPr>
                      <a:rPr lang="en-US" sz="1600"/>
                      <m:t> </m:t>
                    </m:r>
                  </m:oMath>
                </a14:m>
                <a:endParaRPr lang="en-US" sz="16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7243"/>
                </a:stretch>
              </a:blipFill>
            </p:spPr>
            <p:txBody>
              <a:bodyPr/>
              <a:lstStyle/>
              <a:p>
                <a:r>
                  <a:rPr lang="ar-IQ">
                    <a:noFill/>
                  </a:rPr>
                  <a:t> </a:t>
                </a:r>
              </a:p>
            </p:txBody>
          </p:sp>
        </mc:Fallback>
      </mc:AlternateContent>
    </p:spTree>
    <p:extLst>
      <p:ext uri="{BB962C8B-B14F-4D97-AF65-F5344CB8AC3E}">
        <p14:creationId xmlns:p14="http://schemas.microsoft.com/office/powerpoint/2010/main" val="97607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066800"/>
                <a:ext cx="7620000" cy="5334000"/>
              </a:xfrm>
            </p:spPr>
            <p:txBody>
              <a:bodyPr/>
              <a:lstStyle/>
              <a:p>
                <a:pPr algn="l"/>
                <a:r>
                  <a:rPr lang="en-US" dirty="0"/>
                  <a:t>The main advantage of DM is the implementation simplicity since it represents each level using only one bit. The block diagram of DM is shown in figure (2). DM has three main parts or procedures, comparator, </a:t>
                </a:r>
                <a:r>
                  <a:rPr lang="en-US" dirty="0" err="1"/>
                  <a:t>quantizer</a:t>
                </a:r>
                <a:r>
                  <a:rPr lang="en-US" dirty="0"/>
                  <a:t>, and accumulator. The comparator computes the difference between the two inputs, m[n] and </a:t>
                </a:r>
                <a14:m>
                  <m:oMath xmlns:m="http://schemas.openxmlformats.org/officeDocument/2006/math">
                    <m:sSub>
                      <m:sSubPr>
                        <m:ctrlPr>
                          <a:rPr lang="en-US" i="1"/>
                        </m:ctrlPr>
                      </m:sSubPr>
                      <m:e>
                        <m:r>
                          <a:rPr lang="en-US" i="1"/>
                          <m:t>𝑚</m:t>
                        </m:r>
                      </m:e>
                      <m:sub>
                        <m:r>
                          <a:rPr lang="en-US" i="1"/>
                          <m:t>𝑞</m:t>
                        </m:r>
                      </m:sub>
                    </m:sSub>
                    <m:r>
                      <a:rPr lang="en-US"/>
                      <m:t>[</m:t>
                    </m:r>
                    <m:r>
                      <m:rPr>
                        <m:sty m:val="p"/>
                      </m:rPr>
                      <a:rPr lang="en-US"/>
                      <m:t>n</m:t>
                    </m:r>
                    <m:r>
                      <a:rPr lang="en-US" i="1"/>
                      <m:t>−</m:t>
                    </m:r>
                    <m:r>
                      <a:rPr lang="en-US"/>
                      <m:t>1</m:t>
                    </m:r>
                    <m:r>
                      <a:rPr lang="en-US"/>
                      <m:t>]</m:t>
                    </m:r>
                  </m:oMath>
                </a14:m>
                <a:r>
                  <a:rPr lang="en-US" dirty="0"/>
                  <a:t>. The </a:t>
                </a:r>
                <a:r>
                  <a:rPr lang="en-US" dirty="0" err="1"/>
                  <a:t>quantizer</a:t>
                </a:r>
                <a:r>
                  <a:rPr lang="en-US" dirty="0"/>
                  <a:t> has an output which is scaled version of </a:t>
                </a:r>
                <a:r>
                  <a:rPr lang="en-US" dirty="0" err="1"/>
                  <a:t>signum</a:t>
                </a:r>
                <a:r>
                  <a:rPr lang="en-US" dirty="0"/>
                  <a:t> function which produces either -</a:t>
                </a:r>
                <a14:m>
                  <m:oMath xmlns:m="http://schemas.openxmlformats.org/officeDocument/2006/math">
                    <m:r>
                      <a:rPr lang="en-US" i="1"/>
                      <m:t>∆</m:t>
                    </m:r>
                  </m:oMath>
                </a14:m>
                <a:r>
                  <a:rPr lang="en-US" dirty="0"/>
                  <a:t> or +</a:t>
                </a:r>
                <a14:m>
                  <m:oMath xmlns:m="http://schemas.openxmlformats.org/officeDocument/2006/math">
                    <m:r>
                      <a:rPr lang="en-US" i="1"/>
                      <m:t>∆</m:t>
                    </m:r>
                  </m:oMath>
                </a14:m>
                <a:r>
                  <a:rPr lang="en-US" dirty="0"/>
                  <a:t> as we explained. Finally, the </a:t>
                </a:r>
                <a:r>
                  <a:rPr lang="en-US" dirty="0" err="1"/>
                  <a:t>quantizer</a:t>
                </a:r>
                <a:r>
                  <a:rPr lang="en-US" dirty="0"/>
                  <a:t> output is applied to the accumulator to find out the value of the present value based on the previous values. </a:t>
                </a:r>
              </a:p>
              <a:p>
                <a:pPr algn="l"/>
                <a:r>
                  <a:rPr lang="en-US" dirty="0"/>
                  <a:t>                    </a:t>
                </a:r>
              </a:p>
              <a:p>
                <a:pPr algn="l"/>
                <a:endParaRPr lang="ar-IQ"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066800"/>
                <a:ext cx="7620000" cy="5334000"/>
              </a:xfrm>
              <a:blipFill rotWithShape="1">
                <a:blip r:embed="rId2"/>
                <a:stretch>
                  <a:fillRect l="-880" t="-686"/>
                </a:stretch>
              </a:blipFill>
            </p:spPr>
            <p:txBody>
              <a:bodyPr/>
              <a:lstStyle/>
              <a:p>
                <a:r>
                  <a:rPr lang="ar-IQ">
                    <a:noFill/>
                  </a:rPr>
                  <a:t> </a:t>
                </a:r>
              </a:p>
            </p:txBody>
          </p:sp>
        </mc:Fallback>
      </mc:AlternateContent>
    </p:spTree>
    <p:extLst>
      <p:ext uri="{BB962C8B-B14F-4D97-AF65-F5344CB8AC3E}">
        <p14:creationId xmlns:p14="http://schemas.microsoft.com/office/powerpoint/2010/main" val="919027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p:cNvPicPr>
          <p:nvPr>
            <p:ph idx="1"/>
          </p:nvPr>
        </p:nvPicPr>
        <p:blipFill>
          <a:blip r:embed="rId2" cstate="print"/>
          <a:srcRect/>
          <a:stretch>
            <a:fillRect/>
          </a:stretch>
        </p:blipFill>
        <p:spPr bwMode="auto">
          <a:xfrm>
            <a:off x="1447800" y="533400"/>
            <a:ext cx="6058746" cy="4466667"/>
          </a:xfrm>
          <a:prstGeom prst="rect">
            <a:avLst/>
          </a:prstGeom>
          <a:noFill/>
          <a:ln w="9525">
            <a:noFill/>
            <a:miter lim="800000"/>
            <a:headEnd/>
            <a:tailEnd/>
          </a:ln>
        </p:spPr>
      </p:pic>
      <p:sp>
        <p:nvSpPr>
          <p:cNvPr id="6" name="Rectangle 5"/>
          <p:cNvSpPr/>
          <p:nvPr/>
        </p:nvSpPr>
        <p:spPr>
          <a:xfrm>
            <a:off x="2286000" y="5334000"/>
            <a:ext cx="4302268" cy="369332"/>
          </a:xfrm>
          <a:prstGeom prst="rect">
            <a:avLst/>
          </a:prstGeom>
        </p:spPr>
        <p:txBody>
          <a:bodyPr wrap="none">
            <a:spAutoFit/>
          </a:bodyPr>
          <a:lstStyle/>
          <a:p>
            <a:r>
              <a:rPr lang="en-US" dirty="0"/>
              <a:t> Figure (2) DM modulator and demodulator </a:t>
            </a:r>
            <a:endParaRPr lang="ar-IQ" dirty="0"/>
          </a:p>
        </p:txBody>
      </p:sp>
    </p:spTree>
    <p:extLst>
      <p:ext uri="{BB962C8B-B14F-4D97-AF65-F5344CB8AC3E}">
        <p14:creationId xmlns:p14="http://schemas.microsoft.com/office/powerpoint/2010/main" val="1829253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0"/>
            <a:ext cx="7620000" cy="1143000"/>
          </a:xfrm>
        </p:spPr>
        <p:txBody>
          <a:bodyPr/>
          <a:lstStyle/>
          <a:p>
            <a:pPr algn="ctr"/>
            <a:r>
              <a:rPr lang="en-US" sz="4800" dirty="0"/>
              <a:t>“ </a:t>
            </a:r>
            <a:r>
              <a:rPr lang="en-US" sz="4800" b="1" dirty="0"/>
              <a:t>Digital Communications</a:t>
            </a:r>
            <a:r>
              <a:rPr lang="en-US" sz="4800" dirty="0"/>
              <a:t> “ </a:t>
            </a:r>
            <a:r>
              <a:rPr lang="en-US" sz="4800" dirty="0" smtClean="0"/>
              <a:t/>
            </a:r>
            <a:br>
              <a:rPr lang="en-US" sz="4800" dirty="0" smtClean="0"/>
            </a:br>
            <a:r>
              <a:rPr lang="en-US" sz="4800" dirty="0" smtClean="0"/>
              <a:t>By </a:t>
            </a:r>
            <a:r>
              <a:rPr lang="en-US" sz="4800" dirty="0" err="1" smtClean="0"/>
              <a:t>Haidar</a:t>
            </a:r>
            <a:r>
              <a:rPr lang="en-US" sz="4800" dirty="0" smtClean="0"/>
              <a:t> N. Al-</a:t>
            </a:r>
            <a:r>
              <a:rPr lang="en-US" sz="4800" dirty="0" err="1" smtClean="0"/>
              <a:t>Anbagi</a:t>
            </a:r>
            <a:r>
              <a:rPr lang="en-US" sz="4800" dirty="0" smtClean="0"/>
              <a:t>                        </a:t>
            </a:r>
            <a:r>
              <a:rPr lang="en-US" sz="4800" dirty="0" err="1"/>
              <a:t>Lec</a:t>
            </a:r>
            <a:r>
              <a:rPr lang="en-US" sz="4800" dirty="0"/>
              <a:t> </a:t>
            </a:r>
            <a:r>
              <a:rPr lang="en-US" sz="4800" dirty="0" smtClean="0"/>
              <a:t>(7)      </a:t>
            </a:r>
            <a:r>
              <a:rPr lang="en-US" sz="4800" dirty="0"/>
              <a:t/>
            </a:r>
            <a:br>
              <a:rPr lang="en-US" sz="4800" dirty="0"/>
            </a:br>
            <a:r>
              <a:rPr lang="en-US" sz="4800" dirty="0"/>
              <a:t>Time: (4 </a:t>
            </a:r>
            <a:r>
              <a:rPr lang="en-US" sz="4800" dirty="0" err="1" smtClean="0"/>
              <a:t>hrs</a:t>
            </a:r>
            <a:r>
              <a:rPr lang="en-US" sz="4800" dirty="0" smtClean="0"/>
              <a:t>)</a:t>
            </a:r>
            <a:r>
              <a:rPr lang="en-US" sz="4800" dirty="0"/>
              <a:t/>
            </a:r>
            <a:br>
              <a:rPr lang="en-US" sz="4800" dirty="0"/>
            </a:br>
            <a:r>
              <a:rPr lang="en-US" sz="4800" dirty="0" smtClean="0"/>
              <a:t>2017</a:t>
            </a:r>
            <a:r>
              <a:rPr lang="en-US" sz="4800" dirty="0"/>
              <a:t/>
            </a:r>
            <a:br>
              <a:rPr lang="en-US" sz="4800" dirty="0"/>
            </a:br>
            <a:r>
              <a:rPr lang="ar-IQ" dirty="0"/>
              <a:t/>
            </a:r>
            <a:br>
              <a:rPr lang="ar-IQ" dirty="0"/>
            </a:br>
            <a:endParaRPr lang="ar-IQ" dirty="0"/>
          </a:p>
        </p:txBody>
      </p:sp>
      <p:sp>
        <p:nvSpPr>
          <p:cNvPr id="3" name="Content Placeholder 2"/>
          <p:cNvSpPr>
            <a:spLocks noGrp="1"/>
          </p:cNvSpPr>
          <p:nvPr>
            <p:ph idx="1"/>
          </p:nvPr>
        </p:nvSpPr>
        <p:spPr>
          <a:xfrm>
            <a:off x="762000" y="6477000"/>
            <a:ext cx="7620000" cy="4800600"/>
          </a:xfrm>
        </p:spPr>
        <p:txBody>
          <a:bodyPr/>
          <a:lstStyle/>
          <a:p>
            <a:endParaRPr lang="ar-IQ" dirty="0"/>
          </a:p>
        </p:txBody>
      </p:sp>
    </p:spTree>
    <p:extLst>
      <p:ext uri="{BB962C8B-B14F-4D97-AF65-F5344CB8AC3E}">
        <p14:creationId xmlns:p14="http://schemas.microsoft.com/office/powerpoint/2010/main" val="1796456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u="sng" dirty="0"/>
              <a:t>Exponential increase of the output SNR (SNR is directly proportional to BW) </a:t>
            </a:r>
            <a:endParaRPr lang="en-US" sz="32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pPr algn="l"/>
                <a:r>
                  <a:rPr lang="en-US" sz="2400" dirty="0"/>
                  <a:t> </a:t>
                </a:r>
                <a:r>
                  <a:rPr lang="en-US" sz="2400" dirty="0"/>
                  <a:t> From equation (1),    </a:t>
                </a:r>
              </a:p>
              <a:p>
                <a:pPr algn="l"/>
                <a:r>
                  <a:rPr lang="en-US" sz="2400" dirty="0"/>
                  <a:t>                   </a:t>
                </a:r>
                <a:r>
                  <a:rPr lang="en-US" sz="2400" dirty="0" smtClean="0"/>
                  <a:t>       </a:t>
                </a:r>
                <a14:m>
                  <m:oMath xmlns:m="http://schemas.openxmlformats.org/officeDocument/2006/math">
                    <m:sSup>
                      <m:sSupPr>
                        <m:ctrlPr>
                          <a:rPr lang="en-US" sz="2400" i="1"/>
                        </m:ctrlPr>
                      </m:sSupPr>
                      <m:e>
                        <m:r>
                          <m:rPr>
                            <m:sty m:val="p"/>
                          </m:rPr>
                          <a:rPr lang="en-US" sz="2400"/>
                          <m:t>L</m:t>
                        </m:r>
                      </m:e>
                      <m:sup>
                        <m:r>
                          <a:rPr lang="en-US" sz="2400" i="1"/>
                          <m:t>2</m:t>
                        </m:r>
                      </m:sup>
                    </m:sSup>
                    <m:r>
                      <a:rPr lang="en-US" sz="2400"/>
                      <m:t>=</m:t>
                    </m:r>
                  </m:oMath>
                </a14:m>
                <a:r>
                  <a:rPr lang="en-US" sz="2400" dirty="0"/>
                  <a:t> </a:t>
                </a:r>
                <a14:m>
                  <m:oMath xmlns:m="http://schemas.openxmlformats.org/officeDocument/2006/math">
                    <m:sSup>
                      <m:sSupPr>
                        <m:ctrlPr>
                          <a:rPr lang="en-US" sz="2400" i="1"/>
                        </m:ctrlPr>
                      </m:sSupPr>
                      <m:e>
                        <m:r>
                          <a:rPr lang="en-US" sz="2400" i="1"/>
                          <m:t>2</m:t>
                        </m:r>
                      </m:e>
                      <m:sup>
                        <m:r>
                          <a:rPr lang="en-US" sz="2400" i="1"/>
                          <m:t>2</m:t>
                        </m:r>
                        <m:r>
                          <a:rPr lang="en-US" sz="2400" i="1"/>
                          <m:t>𝑛</m:t>
                        </m:r>
                      </m:sup>
                    </m:sSup>
                  </m:oMath>
                </a14:m>
                <a:r>
                  <a:rPr lang="en-US" sz="2400" dirty="0"/>
                  <a:t>                                                    (14)</a:t>
                </a:r>
              </a:p>
              <a:p>
                <a:pPr algn="l"/>
                <a:r>
                  <a:rPr lang="en-US" sz="2400" dirty="0"/>
                  <a:t> </a:t>
                </a:r>
              </a:p>
              <a:p>
                <a:pPr algn="l"/>
                <a:r>
                  <a:rPr lang="en-US" sz="2400" dirty="0"/>
                  <a:t>After we substitute (14) in (13), we get</a:t>
                </a:r>
              </a:p>
              <a:p>
                <a:pPr algn="l"/>
                <a:r>
                  <a:rPr lang="en-US" sz="2400" dirty="0"/>
                  <a:t> </a:t>
                </a:r>
              </a:p>
              <a:p>
                <a:pPr algn="l"/>
                <a14:m>
                  <m:oMath xmlns:m="http://schemas.openxmlformats.org/officeDocument/2006/math">
                    <m:f>
                      <m:fPr>
                        <m:ctrlPr>
                          <a:rPr lang="en-US" sz="2400" i="1"/>
                        </m:ctrlPr>
                      </m:fPr>
                      <m:num>
                        <m:sSub>
                          <m:sSubPr>
                            <m:ctrlPr>
                              <a:rPr lang="en-US" sz="2400" i="1"/>
                            </m:ctrlPr>
                          </m:sSubPr>
                          <m:e>
                            <m:r>
                              <a:rPr lang="en-US" sz="2400" i="1"/>
                              <m:t> </m:t>
                            </m:r>
                            <m:r>
                              <a:rPr lang="en-US" sz="2400" i="1"/>
                              <m:t>𝑆</m:t>
                            </m:r>
                          </m:e>
                          <m:sub>
                            <m:r>
                              <a:rPr lang="en-US" sz="2400" i="1"/>
                              <m:t>0</m:t>
                            </m:r>
                          </m:sub>
                        </m:sSub>
                      </m:num>
                      <m:den>
                        <m:sSub>
                          <m:sSubPr>
                            <m:ctrlPr>
                              <a:rPr lang="en-US" sz="2400" i="1"/>
                            </m:ctrlPr>
                          </m:sSubPr>
                          <m:e>
                            <m:r>
                              <a:rPr lang="en-US" sz="2400" i="1"/>
                              <m:t> </m:t>
                            </m:r>
                            <m:r>
                              <a:rPr lang="en-US" sz="2400" i="1"/>
                              <m:t>𝑁</m:t>
                            </m:r>
                          </m:e>
                          <m:sub>
                            <m:r>
                              <a:rPr lang="en-US" sz="2400" i="1"/>
                              <m:t>0</m:t>
                            </m:r>
                          </m:sub>
                        </m:sSub>
                      </m:den>
                    </m:f>
                    <m:r>
                      <a:rPr lang="en-US" sz="2400"/>
                      <m:t>=</m:t>
                    </m:r>
                    <m:r>
                      <a:rPr lang="en-US" sz="2400" i="1"/>
                      <m:t>𝐶</m:t>
                    </m:r>
                    <m:sSup>
                      <m:sSupPr>
                        <m:ctrlPr>
                          <a:rPr lang="en-US" sz="2400" i="1"/>
                        </m:ctrlPr>
                      </m:sSupPr>
                      <m:e>
                        <m:r>
                          <a:rPr lang="en-US" sz="2400" i="1"/>
                          <m:t>(</m:t>
                        </m:r>
                        <m:r>
                          <a:rPr lang="en-US" sz="2400" i="1"/>
                          <m:t>2</m:t>
                        </m:r>
                        <m:r>
                          <a:rPr lang="en-US" sz="2400" i="1"/>
                          <m:t>)</m:t>
                        </m:r>
                      </m:e>
                      <m:sup>
                        <m:r>
                          <a:rPr lang="en-US" sz="2400" i="1"/>
                          <m:t>2</m:t>
                        </m:r>
                        <m:r>
                          <a:rPr lang="en-US" sz="2400" i="1"/>
                          <m:t>𝑛</m:t>
                        </m:r>
                      </m:sup>
                    </m:sSup>
                  </m:oMath>
                </a14:m>
                <a:r>
                  <a:rPr lang="en-US" sz="2400" dirty="0"/>
                  <a:t>  where, </a:t>
                </a:r>
                <a14:m>
                  <m:oMath xmlns:m="http://schemas.openxmlformats.org/officeDocument/2006/math">
                    <m:r>
                      <m:rPr>
                        <m:sty m:val="p"/>
                      </m:rPr>
                      <a:rPr lang="en-US" sz="2400"/>
                      <m:t>C</m:t>
                    </m:r>
                    <m:r>
                      <a:rPr lang="en-US" sz="2400"/>
                      <m:t>=</m:t>
                    </m:r>
                    <m:r>
                      <a:rPr lang="en-US" sz="2400" i="1"/>
                      <m:t>3</m:t>
                    </m:r>
                    <m:f>
                      <m:fPr>
                        <m:ctrlPr>
                          <a:rPr lang="en-US" sz="2400" i="1"/>
                        </m:ctrlPr>
                      </m:fPr>
                      <m:num>
                        <m:sSup>
                          <m:sSupPr>
                            <m:ctrlPr>
                              <a:rPr lang="en-US" sz="2400" i="1"/>
                            </m:ctrlPr>
                          </m:sSupPr>
                          <m:e>
                            <m:r>
                              <m:rPr>
                                <m:sty m:val="p"/>
                              </m:rPr>
                              <a:rPr lang="en-US" sz="2400"/>
                              <m:t>m</m:t>
                            </m:r>
                          </m:e>
                          <m:sup>
                            <m:r>
                              <a:rPr lang="en-US" sz="2400" i="1"/>
                              <m:t>2</m:t>
                            </m:r>
                          </m:sup>
                        </m:sSup>
                        <m:d>
                          <m:dPr>
                            <m:ctrlPr>
                              <a:rPr lang="en-US" sz="2400" i="1"/>
                            </m:ctrlPr>
                          </m:dPr>
                          <m:e>
                            <m:r>
                              <m:rPr>
                                <m:sty m:val="p"/>
                              </m:rPr>
                              <a:rPr lang="en-US" sz="2400"/>
                              <m:t>t</m:t>
                            </m:r>
                          </m:e>
                        </m:d>
                      </m:num>
                      <m:den>
                        <m:sSup>
                          <m:sSupPr>
                            <m:ctrlPr>
                              <a:rPr lang="en-US" sz="2400" i="1"/>
                            </m:ctrlPr>
                          </m:sSupPr>
                          <m:e>
                            <m:sSub>
                              <m:sSubPr>
                                <m:ctrlPr>
                                  <a:rPr lang="en-US" sz="2400" i="1"/>
                                </m:ctrlPr>
                              </m:sSubPr>
                              <m:e>
                                <m:r>
                                  <a:rPr lang="en-US" sz="2400" i="1"/>
                                  <m:t> </m:t>
                                </m:r>
                                <m:r>
                                  <a:rPr lang="en-US" sz="2400" i="1"/>
                                  <m:t>𝑚</m:t>
                                </m:r>
                              </m:e>
                              <m:sub>
                                <m:r>
                                  <a:rPr lang="en-US" sz="2400" i="1"/>
                                  <m:t>𝑝</m:t>
                                </m:r>
                              </m:sub>
                            </m:sSub>
                          </m:e>
                          <m:sup>
                            <m:r>
                              <a:rPr lang="en-US" sz="2400" i="1"/>
                              <m:t>2</m:t>
                            </m:r>
                          </m:sup>
                        </m:sSup>
                      </m:den>
                    </m:f>
                  </m:oMath>
                </a14:m>
                <a:r>
                  <a:rPr lang="en-US" sz="2400" dirty="0"/>
                  <a:t>   </a:t>
                </a:r>
                <a:r>
                  <a:rPr lang="en-US" sz="2400" dirty="0" smtClean="0"/>
                  <a:t>                                 </a:t>
                </a:r>
                <a:r>
                  <a:rPr lang="en-US" sz="2400" dirty="0"/>
                  <a:t>(15)</a:t>
                </a:r>
              </a:p>
              <a:p>
                <a:pPr algn="l"/>
                <a:r>
                  <a:rPr lang="en-US" sz="2400" dirty="0"/>
                  <a:t>from  </a:t>
                </a:r>
                <a14:m>
                  <m:oMath xmlns:m="http://schemas.openxmlformats.org/officeDocument/2006/math">
                    <m:sSub>
                      <m:sSubPr>
                        <m:ctrlPr>
                          <a:rPr lang="en-US" sz="2400" i="1"/>
                        </m:ctrlPr>
                      </m:sSubPr>
                      <m:e>
                        <m:r>
                          <a:rPr lang="en-US" sz="2400" i="1"/>
                          <m:t> </m:t>
                        </m:r>
                        <m:r>
                          <a:rPr lang="en-US" sz="2400" i="1"/>
                          <m:t>𝐵</m:t>
                        </m:r>
                      </m:e>
                      <m:sub>
                        <m:r>
                          <a:rPr lang="en-US" sz="2400" i="1"/>
                          <m:t>𝑇</m:t>
                        </m:r>
                      </m:sub>
                    </m:sSub>
                    <m:r>
                      <a:rPr lang="en-US" sz="2400"/>
                      <m:t>=</m:t>
                    </m:r>
                    <m:r>
                      <m:rPr>
                        <m:sty m:val="p"/>
                      </m:rPr>
                      <a:rPr lang="en-US" sz="2400"/>
                      <m:t>nB</m:t>
                    </m:r>
                  </m:oMath>
                </a14:m>
                <a:r>
                  <a:rPr lang="en-US" sz="2400" dirty="0"/>
                  <a:t> ,  n= </a:t>
                </a:r>
                <a14:m>
                  <m:oMath xmlns:m="http://schemas.openxmlformats.org/officeDocument/2006/math">
                    <m:sSub>
                      <m:sSubPr>
                        <m:ctrlPr>
                          <a:rPr lang="en-US" sz="2400" i="1"/>
                        </m:ctrlPr>
                      </m:sSubPr>
                      <m:e>
                        <m:r>
                          <a:rPr lang="en-US" sz="2400" i="1"/>
                          <m:t> </m:t>
                        </m:r>
                        <m:r>
                          <a:rPr lang="en-US" sz="2400" i="1"/>
                          <m:t>𝐵</m:t>
                        </m:r>
                      </m:e>
                      <m:sub>
                        <m:r>
                          <a:rPr lang="en-US" sz="2400" i="1"/>
                          <m:t>𝑇</m:t>
                        </m:r>
                      </m:sub>
                    </m:sSub>
                    <m:r>
                      <a:rPr lang="en-US" sz="2400"/>
                      <m:t>/</m:t>
                    </m:r>
                    <m:r>
                      <m:rPr>
                        <m:sty m:val="p"/>
                      </m:rPr>
                      <a:rPr lang="en-US" sz="2400"/>
                      <m:t>B</m:t>
                    </m:r>
                  </m:oMath>
                </a14:m>
                <a:endParaRPr lang="en-US" sz="2400" dirty="0"/>
              </a:p>
              <a:p>
                <a:pPr algn="l"/>
                <a:r>
                  <a:rPr lang="en-US" sz="2400" dirty="0"/>
                  <a:t>using this value of n in equation (15),</a:t>
                </a:r>
              </a:p>
              <a:p>
                <a:pPr algn="l"/>
                <a:r>
                  <a:rPr lang="en-US" sz="2400" dirty="0"/>
                  <a:t>             </a:t>
                </a:r>
                <a:r>
                  <a:rPr lang="en-US" sz="2400" dirty="0" smtClean="0"/>
                  <a:t>      </a:t>
                </a:r>
                <a14:m>
                  <m:oMath xmlns:m="http://schemas.openxmlformats.org/officeDocument/2006/math">
                    <m:f>
                      <m:fPr>
                        <m:ctrlPr>
                          <a:rPr lang="en-US" sz="2400" i="1"/>
                        </m:ctrlPr>
                      </m:fPr>
                      <m:num>
                        <m:sSub>
                          <m:sSubPr>
                            <m:ctrlPr>
                              <a:rPr lang="en-US" sz="2400" i="1"/>
                            </m:ctrlPr>
                          </m:sSubPr>
                          <m:e>
                            <m:r>
                              <a:rPr lang="en-US" sz="2400" i="1"/>
                              <m:t> </m:t>
                            </m:r>
                            <m:r>
                              <a:rPr lang="en-US" sz="2400" i="1"/>
                              <m:t>𝑆</m:t>
                            </m:r>
                          </m:e>
                          <m:sub>
                            <m:r>
                              <a:rPr lang="en-US" sz="2400" i="1"/>
                              <m:t>0</m:t>
                            </m:r>
                          </m:sub>
                        </m:sSub>
                      </m:num>
                      <m:den>
                        <m:sSub>
                          <m:sSubPr>
                            <m:ctrlPr>
                              <a:rPr lang="en-US" sz="2400" i="1"/>
                            </m:ctrlPr>
                          </m:sSubPr>
                          <m:e>
                            <m:r>
                              <a:rPr lang="en-US" sz="2400" i="1"/>
                              <m:t> </m:t>
                            </m:r>
                            <m:r>
                              <a:rPr lang="en-US" sz="2400" i="1"/>
                              <m:t>𝑁</m:t>
                            </m:r>
                          </m:e>
                          <m:sub>
                            <m:r>
                              <a:rPr lang="en-US" sz="2400" i="1"/>
                              <m:t>0</m:t>
                            </m:r>
                          </m:sub>
                        </m:sSub>
                      </m:den>
                    </m:f>
                    <m:r>
                      <a:rPr lang="en-US" sz="2400"/>
                      <m:t>=</m:t>
                    </m:r>
                    <m:r>
                      <a:rPr lang="en-US" sz="2400" i="1"/>
                      <m:t>𝐶</m:t>
                    </m:r>
                    <m:sSup>
                      <m:sSupPr>
                        <m:ctrlPr>
                          <a:rPr lang="en-US" sz="2400" i="1"/>
                        </m:ctrlPr>
                      </m:sSupPr>
                      <m:e>
                        <m:r>
                          <a:rPr lang="en-US" sz="2400" i="1"/>
                          <m:t>(</m:t>
                        </m:r>
                        <m:r>
                          <a:rPr lang="en-US" sz="2400" i="1"/>
                          <m:t>2</m:t>
                        </m:r>
                        <m:r>
                          <a:rPr lang="en-US" sz="2400" i="1"/>
                          <m:t>)</m:t>
                        </m:r>
                      </m:e>
                      <m:sup>
                        <m:r>
                          <a:rPr lang="en-US" sz="2400" i="1"/>
                          <m:t>2</m:t>
                        </m:r>
                        <m:sSub>
                          <m:sSubPr>
                            <m:ctrlPr>
                              <a:rPr lang="en-US" sz="2400" i="1"/>
                            </m:ctrlPr>
                          </m:sSubPr>
                          <m:e>
                            <m:r>
                              <a:rPr lang="en-US" sz="2400" i="1"/>
                              <m:t> </m:t>
                            </m:r>
                            <m:r>
                              <a:rPr lang="en-US" sz="2400" i="1"/>
                              <m:t>𝐵</m:t>
                            </m:r>
                          </m:e>
                          <m:sub>
                            <m:r>
                              <a:rPr lang="en-US" sz="2400" i="1"/>
                              <m:t>𝑇</m:t>
                            </m:r>
                          </m:sub>
                        </m:sSub>
                        <m:r>
                          <a:rPr lang="en-US" sz="2400"/>
                          <m:t>/</m:t>
                        </m:r>
                        <m:r>
                          <m:rPr>
                            <m:sty m:val="p"/>
                          </m:rPr>
                          <a:rPr lang="en-US" sz="2400"/>
                          <m:t>B</m:t>
                        </m:r>
                      </m:sup>
                    </m:sSup>
                  </m:oMath>
                </a14:m>
                <a:r>
                  <a:rPr lang="en-US" sz="2400" dirty="0"/>
                  <a:t>                        </a:t>
                </a:r>
                <a:r>
                  <a:rPr lang="en-US" sz="2400" dirty="0" smtClean="0"/>
                  <a:t>                    </a:t>
                </a:r>
                <a:r>
                  <a:rPr lang="en-US" sz="2400" dirty="0"/>
                  <a:t>(16)</a:t>
                </a:r>
                <a:r>
                  <a:rPr lang="en-US" sz="2400" dirty="0" smtClean="0"/>
                  <a:t>.</a:t>
                </a:r>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20" t="-1017"/>
                </a:stretch>
              </a:blipFill>
            </p:spPr>
            <p:txBody>
              <a:bodyPr/>
              <a:lstStyle/>
              <a:p>
                <a:r>
                  <a:rPr lang="ar-IQ">
                    <a:noFill/>
                  </a:rPr>
                  <a:t> </a:t>
                </a:r>
              </a:p>
            </p:txBody>
          </p:sp>
        </mc:Fallback>
      </mc:AlternateContent>
    </p:spTree>
    <p:extLst>
      <p:ext uri="{BB962C8B-B14F-4D97-AF65-F5344CB8AC3E}">
        <p14:creationId xmlns:p14="http://schemas.microsoft.com/office/powerpoint/2010/main" val="76802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533400"/>
                <a:ext cx="7620000" cy="5791200"/>
              </a:xfrm>
            </p:spPr>
            <p:txBody>
              <a:bodyPr>
                <a:noAutofit/>
              </a:bodyPr>
              <a:lstStyle/>
              <a:p>
                <a:pPr marL="114300" indent="0" algn="l">
                  <a:buNone/>
                </a:pPr>
                <a:endParaRPr lang="en-US" sz="2400" dirty="0" smtClean="0"/>
              </a:p>
              <a:p>
                <a:pPr algn="l"/>
                <a:r>
                  <a:rPr lang="en-US" sz="2400" dirty="0"/>
                  <a:t> </a:t>
                </a:r>
                <a:r>
                  <a:rPr lang="en-US" sz="2400" dirty="0" smtClean="0"/>
                  <a:t>               </a:t>
                </a:r>
                <a:r>
                  <a:rPr lang="en-US" sz="2400" dirty="0"/>
                  <a:t>To calculate S/N in dB,</a:t>
                </a:r>
              </a:p>
              <a:p>
                <a:pPr algn="l"/>
                <a:r>
                  <a:rPr lang="en-US" sz="2400" dirty="0"/>
                  <a:t> </a:t>
                </a:r>
              </a:p>
              <a:p>
                <a:pPr algn="l"/>
                <a:r>
                  <a:rPr lang="en-US" sz="2400" dirty="0"/>
                  <a:t> </a:t>
                </a:r>
              </a:p>
              <a:p>
                <a:pPr algn="l"/>
                <a:r>
                  <a:rPr lang="en-US" sz="2400" dirty="0"/>
                  <a:t>                         </a:t>
                </a:r>
                <a:r>
                  <a:rPr lang="en-US" sz="2400" dirty="0" smtClean="0"/>
                  <a:t>  </a:t>
                </a:r>
                <a14:m>
                  <m:oMath xmlns:m="http://schemas.openxmlformats.org/officeDocument/2006/math">
                    <m:sSub>
                      <m:sSubPr>
                        <m:ctrlPr>
                          <a:rPr lang="en-US" sz="2400" i="1"/>
                        </m:ctrlPr>
                      </m:sSubPr>
                      <m:e>
                        <m:r>
                          <a:rPr lang="en-US" sz="2400" i="1"/>
                          <m:t> (</m:t>
                        </m:r>
                        <m:f>
                          <m:fPr>
                            <m:ctrlPr>
                              <a:rPr lang="en-US" sz="2400" i="1"/>
                            </m:ctrlPr>
                          </m:fPr>
                          <m:num>
                            <m:sSub>
                              <m:sSubPr>
                                <m:ctrlPr>
                                  <a:rPr lang="en-US" sz="2400" i="1"/>
                                </m:ctrlPr>
                              </m:sSubPr>
                              <m:e>
                                <m:r>
                                  <a:rPr lang="en-US" sz="2400" i="1"/>
                                  <m:t> </m:t>
                                </m:r>
                                <m:r>
                                  <a:rPr lang="en-US" sz="2400" i="1"/>
                                  <m:t>𝑆</m:t>
                                </m:r>
                              </m:e>
                              <m:sub>
                                <m:r>
                                  <a:rPr lang="en-US" sz="2400" i="1"/>
                                  <m:t>0</m:t>
                                </m:r>
                              </m:sub>
                            </m:sSub>
                          </m:num>
                          <m:den>
                            <m:sSub>
                              <m:sSubPr>
                                <m:ctrlPr>
                                  <a:rPr lang="en-US" sz="2400" i="1"/>
                                </m:ctrlPr>
                              </m:sSubPr>
                              <m:e>
                                <m:r>
                                  <a:rPr lang="en-US" sz="2400" i="1"/>
                                  <m:t> </m:t>
                                </m:r>
                                <m:r>
                                  <a:rPr lang="en-US" sz="2400" i="1"/>
                                  <m:t>𝑁</m:t>
                                </m:r>
                              </m:e>
                              <m:sub>
                                <m:r>
                                  <a:rPr lang="en-US" sz="2400" i="1"/>
                                  <m:t>0</m:t>
                                </m:r>
                              </m:sub>
                            </m:sSub>
                          </m:den>
                        </m:f>
                        <m:r>
                          <a:rPr lang="en-US" sz="2400" i="1"/>
                          <m:t> )</m:t>
                        </m:r>
                      </m:e>
                      <m:sub>
                        <m:r>
                          <a:rPr lang="en-US" sz="2400" i="1"/>
                          <m:t>𝑑𝐵</m:t>
                        </m:r>
                      </m:sub>
                    </m:sSub>
                    <m:r>
                      <a:rPr lang="en-US" sz="2400"/>
                      <m:t>=</m:t>
                    </m:r>
                    <m:r>
                      <a:rPr lang="en-US" sz="2400"/>
                      <m:t>10</m:t>
                    </m:r>
                    <m:r>
                      <a:rPr lang="en-US" sz="2400"/>
                      <m:t> </m:t>
                    </m:r>
                    <m:func>
                      <m:funcPr>
                        <m:ctrlPr>
                          <a:rPr lang="en-US" sz="2400" i="1"/>
                        </m:ctrlPr>
                      </m:funcPr>
                      <m:fName>
                        <m:sSub>
                          <m:sSubPr>
                            <m:ctrlPr>
                              <a:rPr lang="en-US" sz="2400" i="1"/>
                            </m:ctrlPr>
                          </m:sSubPr>
                          <m:e>
                            <m:r>
                              <m:rPr>
                                <m:sty m:val="p"/>
                              </m:rPr>
                              <a:rPr lang="en-US" sz="2400"/>
                              <m:t>log</m:t>
                            </m:r>
                          </m:e>
                          <m:sub>
                            <m:r>
                              <a:rPr lang="en-US" sz="2400"/>
                              <m:t>10</m:t>
                            </m:r>
                          </m:sub>
                        </m:sSub>
                      </m:fName>
                      <m:e>
                        <m:f>
                          <m:fPr>
                            <m:ctrlPr>
                              <a:rPr lang="en-US" sz="2400" i="1"/>
                            </m:ctrlPr>
                          </m:fPr>
                          <m:num>
                            <m:sSub>
                              <m:sSubPr>
                                <m:ctrlPr>
                                  <a:rPr lang="en-US" sz="2400" i="1"/>
                                </m:ctrlPr>
                              </m:sSubPr>
                              <m:e>
                                <m:r>
                                  <a:rPr lang="en-US" sz="2400" i="1"/>
                                  <m:t> </m:t>
                                </m:r>
                                <m:r>
                                  <a:rPr lang="en-US" sz="2400" i="1"/>
                                  <m:t>𝑆</m:t>
                                </m:r>
                              </m:e>
                              <m:sub>
                                <m:r>
                                  <a:rPr lang="en-US" sz="2400" i="1"/>
                                  <m:t>0</m:t>
                                </m:r>
                              </m:sub>
                            </m:sSub>
                          </m:num>
                          <m:den>
                            <m:sSub>
                              <m:sSubPr>
                                <m:ctrlPr>
                                  <a:rPr lang="en-US" sz="2400" i="1"/>
                                </m:ctrlPr>
                              </m:sSubPr>
                              <m:e>
                                <m:r>
                                  <a:rPr lang="en-US" sz="2400" i="1"/>
                                  <m:t> </m:t>
                                </m:r>
                                <m:r>
                                  <a:rPr lang="en-US" sz="2400" i="1"/>
                                  <m:t>𝑁</m:t>
                                </m:r>
                              </m:e>
                              <m:sub>
                                <m:r>
                                  <a:rPr lang="en-US" sz="2400" i="1"/>
                                  <m:t>0</m:t>
                                </m:r>
                              </m:sub>
                            </m:sSub>
                          </m:den>
                        </m:f>
                      </m:e>
                    </m:func>
                  </m:oMath>
                </a14:m>
                <a:r>
                  <a:rPr lang="en-US" sz="2400" dirty="0"/>
                  <a:t> = </a:t>
                </a:r>
                <a14:m>
                  <m:oMath xmlns:m="http://schemas.openxmlformats.org/officeDocument/2006/math">
                    <m:r>
                      <a:rPr lang="en-US" sz="2400"/>
                      <m:t>10</m:t>
                    </m:r>
                    <m:r>
                      <a:rPr lang="en-US" sz="2400"/>
                      <m:t> </m:t>
                    </m:r>
                    <m:func>
                      <m:funcPr>
                        <m:ctrlPr>
                          <a:rPr lang="en-US" sz="2400" i="1"/>
                        </m:ctrlPr>
                      </m:funcPr>
                      <m:fName>
                        <m:sSub>
                          <m:sSubPr>
                            <m:ctrlPr>
                              <a:rPr lang="en-US" sz="2400" i="1"/>
                            </m:ctrlPr>
                          </m:sSubPr>
                          <m:e>
                            <m:r>
                              <m:rPr>
                                <m:sty m:val="p"/>
                              </m:rPr>
                              <a:rPr lang="en-US" sz="2400"/>
                              <m:t>log</m:t>
                            </m:r>
                          </m:e>
                          <m:sub>
                            <m:r>
                              <a:rPr lang="en-US" sz="2400"/>
                              <m:t>10</m:t>
                            </m:r>
                          </m:sub>
                        </m:sSub>
                      </m:fName>
                      <m:e>
                        <m:r>
                          <a:rPr lang="en-US" sz="2400" i="1"/>
                          <m:t>𝐶</m:t>
                        </m:r>
                        <m:sSup>
                          <m:sSupPr>
                            <m:ctrlPr>
                              <a:rPr lang="en-US" sz="2400" i="1"/>
                            </m:ctrlPr>
                          </m:sSupPr>
                          <m:e>
                            <m:r>
                              <a:rPr lang="en-US" sz="2400" i="1"/>
                              <m:t>(</m:t>
                            </m:r>
                            <m:r>
                              <a:rPr lang="en-US" sz="2400" i="1"/>
                              <m:t>2</m:t>
                            </m:r>
                            <m:r>
                              <a:rPr lang="en-US" sz="2400" i="1"/>
                              <m:t>)</m:t>
                            </m:r>
                          </m:e>
                          <m:sup>
                            <m:r>
                              <a:rPr lang="en-US" sz="2400" i="1"/>
                              <m:t>2</m:t>
                            </m:r>
                            <m:r>
                              <a:rPr lang="en-US" sz="2400" i="1"/>
                              <m:t>𝑛</m:t>
                            </m:r>
                          </m:sup>
                        </m:sSup>
                      </m:e>
                    </m:func>
                  </m:oMath>
                </a14:m>
                <a:endParaRPr lang="en-US" sz="2400" dirty="0"/>
              </a:p>
              <a:p>
                <a:pPr algn="l"/>
                <a:r>
                  <a:rPr lang="en-US" sz="2400" dirty="0"/>
                  <a:t> </a:t>
                </a:r>
              </a:p>
              <a:p>
                <a:pPr algn="l"/>
                <a:r>
                  <a:rPr lang="en-US" sz="2400" dirty="0"/>
                  <a:t>                                          = 10 </a:t>
                </a:r>
                <a14:m>
                  <m:oMath xmlns:m="http://schemas.openxmlformats.org/officeDocument/2006/math">
                    <m:func>
                      <m:funcPr>
                        <m:ctrlPr>
                          <a:rPr lang="en-US" sz="2400" i="1"/>
                        </m:ctrlPr>
                      </m:funcPr>
                      <m:fName>
                        <m:sSub>
                          <m:sSubPr>
                            <m:ctrlPr>
                              <a:rPr lang="en-US" sz="2400" i="1"/>
                            </m:ctrlPr>
                          </m:sSubPr>
                          <m:e>
                            <m:r>
                              <m:rPr>
                                <m:sty m:val="p"/>
                              </m:rPr>
                              <a:rPr lang="en-US" sz="2400"/>
                              <m:t>log</m:t>
                            </m:r>
                          </m:e>
                          <m:sub>
                            <m:r>
                              <a:rPr lang="en-US" sz="2400"/>
                              <m:t>10</m:t>
                            </m:r>
                          </m:sub>
                        </m:sSub>
                      </m:fName>
                      <m:e>
                        <m:r>
                          <a:rPr lang="en-US" sz="2400" i="1"/>
                          <m:t>𝐶</m:t>
                        </m:r>
                        <m:r>
                          <a:rPr lang="en-US" sz="2400" i="1"/>
                          <m:t>+</m:t>
                        </m:r>
                        <m:r>
                          <a:rPr lang="en-US" sz="2400"/>
                          <m:t>2</m:t>
                        </m:r>
                        <m:r>
                          <m:rPr>
                            <m:sty m:val="p"/>
                          </m:rPr>
                          <a:rPr lang="en-US" sz="2400"/>
                          <m:t>n</m:t>
                        </m:r>
                        <m:r>
                          <a:rPr lang="en-US" sz="2400"/>
                          <m:t> </m:t>
                        </m:r>
                      </m:e>
                    </m:func>
                    <m:sSub>
                      <m:sSubPr>
                        <m:ctrlPr>
                          <a:rPr lang="en-US" sz="2400" i="1"/>
                        </m:ctrlPr>
                      </m:sSubPr>
                      <m:e>
                        <m:r>
                          <m:rPr>
                            <m:sty m:val="p"/>
                          </m:rPr>
                          <a:rPr lang="en-US" sz="2400"/>
                          <m:t>log</m:t>
                        </m:r>
                      </m:e>
                      <m:sub>
                        <m:r>
                          <a:rPr lang="en-US" sz="2400"/>
                          <m:t>10</m:t>
                        </m:r>
                      </m:sub>
                    </m:sSub>
                    <m:r>
                      <a:rPr lang="en-US" sz="2400"/>
                      <m:t>2</m:t>
                    </m:r>
                  </m:oMath>
                </a14:m>
                <a:endParaRPr lang="en-US" sz="2400" dirty="0"/>
              </a:p>
              <a:p>
                <a:pPr algn="l"/>
                <a:r>
                  <a:rPr lang="en-US" sz="2400" dirty="0"/>
                  <a:t> </a:t>
                </a:r>
              </a:p>
              <a:p>
                <a:pPr algn="l"/>
                <a:r>
                  <a:rPr lang="en-US" sz="2400" dirty="0"/>
                  <a:t>	= (Alpha + 6n) dB      </a:t>
                </a:r>
                <a:r>
                  <a:rPr lang="en-US" sz="2400" dirty="0" smtClean="0"/>
                  <a:t>       </a:t>
                </a:r>
                <a:r>
                  <a:rPr lang="en-US" sz="2400" dirty="0"/>
                  <a:t>(17</a:t>
                </a:r>
                <a:r>
                  <a:rPr lang="en-US" sz="2400" dirty="0" smtClean="0"/>
                  <a:t>)      </a:t>
                </a:r>
                <a:endParaRPr lang="en-US" sz="2400" dirty="0"/>
              </a:p>
              <a:p>
                <a:pPr algn="l"/>
                <a:r>
                  <a:rPr lang="en-US" sz="2400" dirty="0"/>
                  <a:t>Where, Alpha =10  </a:t>
                </a:r>
                <a14:m>
                  <m:oMath xmlns:m="http://schemas.openxmlformats.org/officeDocument/2006/math">
                    <m:func>
                      <m:funcPr>
                        <m:ctrlPr>
                          <a:rPr lang="en-US" sz="2400" i="1"/>
                        </m:ctrlPr>
                      </m:funcPr>
                      <m:fName>
                        <m:sSub>
                          <m:sSubPr>
                            <m:ctrlPr>
                              <a:rPr lang="en-US" sz="2400" i="1"/>
                            </m:ctrlPr>
                          </m:sSubPr>
                          <m:e>
                            <m:r>
                              <m:rPr>
                                <m:sty m:val="p"/>
                              </m:rPr>
                              <a:rPr lang="en-US" sz="2400"/>
                              <m:t>log</m:t>
                            </m:r>
                          </m:e>
                          <m:sub>
                            <m:r>
                              <a:rPr lang="en-US" sz="2400"/>
                              <m:t>10</m:t>
                            </m:r>
                          </m:sub>
                        </m:sSub>
                      </m:fName>
                      <m:e>
                        <m:r>
                          <a:rPr lang="en-US" sz="2400" i="1"/>
                          <m:t>𝐶</m:t>
                        </m:r>
                        <m:r>
                          <a:rPr lang="en-US" sz="2400"/>
                          <m:t> </m:t>
                        </m:r>
                      </m:e>
                    </m:func>
                  </m:oMath>
                </a14:m>
                <a:endParaRPr lang="en-US" sz="2400" dirty="0"/>
              </a:p>
              <a:p>
                <a:pPr algn="l"/>
                <a:r>
                  <a:rPr lang="en-US" sz="2400" dirty="0"/>
                  <a:t> </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533400"/>
                <a:ext cx="7620000" cy="5791200"/>
              </a:xfrm>
              <a:blipFill rotWithShape="1">
                <a:blip r:embed="rId2"/>
                <a:stretch>
                  <a:fillRect l="-1120"/>
                </a:stretch>
              </a:blipFill>
            </p:spPr>
            <p:txBody>
              <a:bodyPr/>
              <a:lstStyle/>
              <a:p>
                <a:r>
                  <a:rPr lang="ar-IQ">
                    <a:noFill/>
                  </a:rPr>
                  <a:t> </a:t>
                </a:r>
              </a:p>
            </p:txBody>
          </p:sp>
        </mc:Fallback>
      </mc:AlternateContent>
    </p:spTree>
    <p:extLst>
      <p:ext uri="{BB962C8B-B14F-4D97-AF65-F5344CB8AC3E}">
        <p14:creationId xmlns:p14="http://schemas.microsoft.com/office/powerpoint/2010/main" val="1692690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609600"/>
                <a:ext cx="7620000" cy="5715000"/>
              </a:xfrm>
            </p:spPr>
            <p:txBody>
              <a:bodyPr>
                <a:normAutofit fontScale="85000" lnSpcReduction="10000"/>
              </a:bodyPr>
              <a:lstStyle/>
              <a:p>
                <a:pPr algn="l"/>
                <a:r>
                  <a:rPr lang="en-US" sz="4000" b="1" u="sng" dirty="0"/>
                  <a:t>Example</a:t>
                </a:r>
                <a:r>
                  <a:rPr lang="en-US" sz="4000" dirty="0"/>
                  <a:t>: </a:t>
                </a:r>
                <a:r>
                  <a:rPr lang="en-US" sz="4000" b="1" dirty="0"/>
                  <a:t> </a:t>
                </a:r>
                <a:endParaRPr lang="en-US" sz="4000" dirty="0"/>
              </a:p>
              <a:p>
                <a:pPr algn="l"/>
                <a:r>
                  <a:rPr lang="en-US" sz="2400" dirty="0" smtClean="0"/>
                  <a:t>A </a:t>
                </a:r>
                <a:r>
                  <a:rPr lang="en-US" sz="2400" dirty="0"/>
                  <a:t>signal m(t) whose bandwidth is 4 KHz is transmitted using binary PCM. Compare the case of L=64 with the case of L=256 from their transmission bandwidth and the output S/N point of views. (Alpha=-8.51 dB) </a:t>
                </a:r>
              </a:p>
              <a:p>
                <a:pPr algn="l"/>
                <a:r>
                  <a:rPr lang="en-US" sz="2400" b="1" u="sng" dirty="0"/>
                  <a:t>Solution:</a:t>
                </a:r>
                <a:r>
                  <a:rPr lang="en-US" sz="2400" dirty="0"/>
                  <a:t>  </a:t>
                </a:r>
              </a:p>
              <a:p>
                <a:pPr algn="l"/>
                <a:r>
                  <a:rPr lang="en-US" sz="2400" dirty="0"/>
                  <a:t>a) for L=64, n=6, then the transmission bandwidth= </a:t>
                </a:r>
                <a:r>
                  <a:rPr lang="en-US" sz="2400" dirty="0" err="1"/>
                  <a:t>nB</a:t>
                </a:r>
                <a:r>
                  <a:rPr lang="en-US" sz="2400" dirty="0"/>
                  <a:t>= 24 KHz</a:t>
                </a:r>
              </a:p>
              <a:p>
                <a:pPr algn="l"/>
                <a:r>
                  <a:rPr lang="en-US" sz="2400" dirty="0"/>
                  <a:t>      Therefore,   </a:t>
                </a:r>
              </a:p>
              <a:p>
                <a:pPr algn="l"/>
                <a14:m>
                  <m:oMath xmlns:m="http://schemas.openxmlformats.org/officeDocument/2006/math">
                    <m:sSub>
                      <m:sSubPr>
                        <m:ctrlPr>
                          <a:rPr lang="en-US" sz="2400" i="1"/>
                        </m:ctrlPr>
                      </m:sSubPr>
                      <m:e>
                        <m:r>
                          <a:rPr lang="en-US" sz="2400" i="1"/>
                          <m:t> (</m:t>
                        </m:r>
                        <m:f>
                          <m:fPr>
                            <m:ctrlPr>
                              <a:rPr lang="en-US" sz="2400" i="1"/>
                            </m:ctrlPr>
                          </m:fPr>
                          <m:num>
                            <m:sSub>
                              <m:sSubPr>
                                <m:ctrlPr>
                                  <a:rPr lang="en-US" sz="2400" i="1"/>
                                </m:ctrlPr>
                              </m:sSubPr>
                              <m:e>
                                <m:r>
                                  <a:rPr lang="en-US" sz="2400" i="1"/>
                                  <m:t> </m:t>
                                </m:r>
                                <m:r>
                                  <a:rPr lang="en-US" sz="2400" i="1"/>
                                  <m:t>𝑆</m:t>
                                </m:r>
                              </m:e>
                              <m:sub>
                                <m:r>
                                  <a:rPr lang="en-US" sz="2400" i="1"/>
                                  <m:t>0</m:t>
                                </m:r>
                              </m:sub>
                            </m:sSub>
                          </m:num>
                          <m:den>
                            <m:sSub>
                              <m:sSubPr>
                                <m:ctrlPr>
                                  <a:rPr lang="en-US" sz="2400" i="1"/>
                                </m:ctrlPr>
                              </m:sSubPr>
                              <m:e>
                                <m:r>
                                  <a:rPr lang="en-US" sz="2400" i="1"/>
                                  <m:t> </m:t>
                                </m:r>
                                <m:r>
                                  <a:rPr lang="en-US" sz="2400" i="1"/>
                                  <m:t>𝑁</m:t>
                                </m:r>
                              </m:e>
                              <m:sub>
                                <m:r>
                                  <a:rPr lang="en-US" sz="2400" i="1"/>
                                  <m:t>0</m:t>
                                </m:r>
                              </m:sub>
                            </m:sSub>
                          </m:den>
                        </m:f>
                        <m:r>
                          <a:rPr lang="en-US" sz="2400" i="1"/>
                          <m:t> )</m:t>
                        </m:r>
                      </m:e>
                      <m:sub>
                        <m:r>
                          <a:rPr lang="en-US" sz="2400" i="1"/>
                          <m:t>𝑑𝐵</m:t>
                        </m:r>
                      </m:sub>
                    </m:sSub>
                    <m:r>
                      <a:rPr lang="en-US" sz="2400"/>
                      <m:t>=</m:t>
                    </m:r>
                  </m:oMath>
                </a14:m>
                <a:r>
                  <a:rPr lang="en-US" sz="2400" dirty="0"/>
                  <a:t> (Alpha + 6n) dB = -8.51+36 = 27.49 dB                                 </a:t>
                </a:r>
              </a:p>
              <a:p>
                <a:pPr algn="l"/>
                <a:r>
                  <a:rPr lang="en-US" sz="2400" dirty="0"/>
                  <a:t>b) for L=256, n=8, then the transmission bandwidth= </a:t>
                </a:r>
                <a:r>
                  <a:rPr lang="en-US" sz="2400" dirty="0" err="1"/>
                  <a:t>nB</a:t>
                </a:r>
                <a:r>
                  <a:rPr lang="en-US" sz="2400" dirty="0"/>
                  <a:t>= 32 KHz</a:t>
                </a:r>
              </a:p>
              <a:p>
                <a:pPr algn="l"/>
                <a:r>
                  <a:rPr lang="en-US" sz="2400" dirty="0"/>
                  <a:t>      Therefore,   </a:t>
                </a:r>
              </a:p>
              <a:p>
                <a:pPr algn="l"/>
                <a14:m>
                  <m:oMath xmlns:m="http://schemas.openxmlformats.org/officeDocument/2006/math">
                    <m:sSub>
                      <m:sSubPr>
                        <m:ctrlPr>
                          <a:rPr lang="en-US" sz="2400" i="1"/>
                        </m:ctrlPr>
                      </m:sSubPr>
                      <m:e>
                        <m:r>
                          <a:rPr lang="en-US" sz="2400" i="1"/>
                          <m:t> (</m:t>
                        </m:r>
                        <m:f>
                          <m:fPr>
                            <m:ctrlPr>
                              <a:rPr lang="en-US" sz="2400" i="1"/>
                            </m:ctrlPr>
                          </m:fPr>
                          <m:num>
                            <m:sSub>
                              <m:sSubPr>
                                <m:ctrlPr>
                                  <a:rPr lang="en-US" sz="2400" i="1"/>
                                </m:ctrlPr>
                              </m:sSubPr>
                              <m:e>
                                <m:r>
                                  <a:rPr lang="en-US" sz="2400" i="1"/>
                                  <m:t> </m:t>
                                </m:r>
                                <m:r>
                                  <a:rPr lang="en-US" sz="2400" i="1"/>
                                  <m:t>𝑆</m:t>
                                </m:r>
                              </m:e>
                              <m:sub>
                                <m:r>
                                  <a:rPr lang="en-US" sz="2400" i="1"/>
                                  <m:t>0</m:t>
                                </m:r>
                              </m:sub>
                            </m:sSub>
                          </m:num>
                          <m:den>
                            <m:sSub>
                              <m:sSubPr>
                                <m:ctrlPr>
                                  <a:rPr lang="en-US" sz="2400" i="1"/>
                                </m:ctrlPr>
                              </m:sSubPr>
                              <m:e>
                                <m:r>
                                  <a:rPr lang="en-US" sz="2400" i="1"/>
                                  <m:t> </m:t>
                                </m:r>
                                <m:r>
                                  <a:rPr lang="en-US" sz="2400" i="1"/>
                                  <m:t>𝑁</m:t>
                                </m:r>
                              </m:e>
                              <m:sub>
                                <m:r>
                                  <a:rPr lang="en-US" sz="2400" i="1"/>
                                  <m:t>0</m:t>
                                </m:r>
                              </m:sub>
                            </m:sSub>
                          </m:den>
                        </m:f>
                        <m:r>
                          <a:rPr lang="en-US" sz="2400" i="1"/>
                          <m:t> )</m:t>
                        </m:r>
                      </m:e>
                      <m:sub>
                        <m:r>
                          <a:rPr lang="en-US" sz="2400" i="1"/>
                          <m:t>𝑑𝐵</m:t>
                        </m:r>
                      </m:sub>
                    </m:sSub>
                    <m:r>
                      <a:rPr lang="en-US" sz="2400"/>
                      <m:t>=</m:t>
                    </m:r>
                  </m:oMath>
                </a14:m>
                <a:r>
                  <a:rPr lang="en-US" sz="2400" dirty="0"/>
                  <a:t> (Alpha + 6n) dB = -8.51+48 = 39.49 dB                                 </a:t>
                </a:r>
              </a:p>
              <a:p>
                <a:pPr algn="l"/>
                <a:r>
                  <a:rPr lang="en-US" sz="2400" dirty="0"/>
                  <a:t> </a:t>
                </a:r>
              </a:p>
              <a:p>
                <a:pPr algn="l"/>
                <a:r>
                  <a:rPr lang="en-US" sz="2400" dirty="0"/>
                  <a:t>The difference is 12 dB !! while the second one needs only 33% more BW than the first one does.</a:t>
                </a:r>
              </a:p>
              <a:p>
                <a:pPr algn="l"/>
                <a:endParaRPr lang="ar-IQ"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609600"/>
                <a:ext cx="7620000" cy="5715000"/>
              </a:xfrm>
              <a:blipFill rotWithShape="1">
                <a:blip r:embed="rId2"/>
                <a:stretch>
                  <a:fillRect l="-2080" t="-2345"/>
                </a:stretch>
              </a:blipFill>
            </p:spPr>
            <p:txBody>
              <a:bodyPr/>
              <a:lstStyle/>
              <a:p>
                <a:r>
                  <a:rPr lang="ar-IQ">
                    <a:noFill/>
                  </a:rPr>
                  <a:t> </a:t>
                </a:r>
              </a:p>
            </p:txBody>
          </p:sp>
        </mc:Fallback>
      </mc:AlternateContent>
    </p:spTree>
    <p:extLst>
      <p:ext uri="{BB962C8B-B14F-4D97-AF65-F5344CB8AC3E}">
        <p14:creationId xmlns:p14="http://schemas.microsoft.com/office/powerpoint/2010/main" val="782757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5" name="Rectangle 5"/>
              <p:cNvSpPr>
                <a:spLocks noChangeArrowheads="1"/>
              </p:cNvSpPr>
              <p:nvPr/>
            </p:nvSpPr>
            <p:spPr bwMode="auto">
              <a:xfrm>
                <a:off x="261257" y="2192417"/>
                <a:ext cx="7434944" cy="3170099"/>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000" dirty="0"/>
                  <a:t>To summarize the BW of the PCM, we should write it down as:</a:t>
                </a:r>
              </a:p>
              <a:p>
                <a14:m>
                  <m:oMath xmlns:m="http://schemas.openxmlformats.org/officeDocument/2006/math">
                    <m:sSub>
                      <m:sSubPr>
                        <m:ctrlPr>
                          <a:rPr lang="en-US" sz="2000" i="1"/>
                        </m:ctrlPr>
                      </m:sSubPr>
                      <m:e>
                        <m:r>
                          <a:rPr lang="en-US" sz="2000" i="1"/>
                          <m:t> </m:t>
                        </m:r>
                        <m:r>
                          <a:rPr lang="en-US" sz="2000" i="1"/>
                          <m:t>𝐵</m:t>
                        </m:r>
                      </m:e>
                      <m:sub>
                        <m:r>
                          <a:rPr lang="en-US" sz="2000" i="1"/>
                          <m:t>𝑃𝐶𝑀</m:t>
                        </m:r>
                      </m:sub>
                    </m:sSub>
                    <m:r>
                      <a:rPr lang="en-US" sz="2000"/>
                      <m:t>≥</m:t>
                    </m:r>
                    <m:r>
                      <m:rPr>
                        <m:sty m:val="p"/>
                      </m:rPr>
                      <a:rPr lang="en-US" sz="2000"/>
                      <m:t>nB</m:t>
                    </m:r>
                  </m:oMath>
                </a14:m>
                <a:r>
                  <a:rPr lang="en-US" sz="2000" dirty="0"/>
                  <a:t>  where B represents the bandwidth of the original signal.</a:t>
                </a:r>
              </a:p>
              <a:p>
                <a:r>
                  <a:rPr lang="en-US" sz="2000" dirty="0"/>
                  <a:t>For example, when n=3, the bandwidth of the generated PCM signal will be at least 3 times wider than the original signal. </a:t>
                </a:r>
              </a:p>
              <a:p>
                <a:r>
                  <a:rPr lang="en-US" sz="2000" dirty="0"/>
                  <a:t> </a:t>
                </a:r>
              </a:p>
              <a:p>
                <a:r>
                  <a:rPr lang="en-US" sz="2000" dirty="0"/>
                  <a:t>H.W. Looking at equation (17), how much is the improvement in S/N when increasing n by one bit only? Can you write down a simple rule for that?</a:t>
                </a:r>
              </a:p>
              <a:p>
                <a:pPr eaLnBrk="0" fontAlgn="base" hangingPunct="0">
                  <a:spcBef>
                    <a:spcPct val="0"/>
                  </a:spcBef>
                  <a:spcAft>
                    <a:spcPct val="0"/>
                  </a:spcAft>
                  <a:tabLst>
                    <a:tab pos="1871663" algn="l"/>
                  </a:tabLst>
                </a:pPr>
                <a:endParaRPr lang="en-US" sz="2000" dirty="0" smtClean="0">
                  <a:solidFill>
                    <a:srgbClr val="2F2B20"/>
                  </a:solidFill>
                  <a:latin typeface="Arial" pitchFamily="34" charset="0"/>
                  <a:cs typeface="Arial" pitchFamily="34" charset="0"/>
                </a:endParaRPr>
              </a:p>
              <a:p>
                <a:pPr eaLnBrk="0" fontAlgn="base" hangingPunct="0">
                  <a:spcBef>
                    <a:spcPct val="0"/>
                  </a:spcBef>
                  <a:spcAft>
                    <a:spcPct val="0"/>
                  </a:spcAft>
                  <a:tabLst>
                    <a:tab pos="1871663" algn="l"/>
                  </a:tabLst>
                </a:pPr>
                <a:endParaRPr lang="en-US" sz="2000" dirty="0" smtClean="0">
                  <a:solidFill>
                    <a:srgbClr val="2F2B20"/>
                  </a:solidFill>
                  <a:latin typeface="Arial" pitchFamily="34" charset="0"/>
                  <a:cs typeface="Arial" pitchFamily="34" charset="0"/>
                </a:endParaRPr>
              </a:p>
            </p:txBody>
          </p:sp>
        </mc:Choice>
        <mc:Fallback>
          <p:sp>
            <p:nvSpPr>
              <p:cNvPr id="5" name="Rectangle 5"/>
              <p:cNvSpPr>
                <a:spLocks noRot="1" noChangeAspect="1" noMove="1" noResize="1" noEditPoints="1" noAdjustHandles="1" noChangeArrowheads="1" noChangeShapeType="1" noTextEdit="1"/>
              </p:cNvSpPr>
              <p:nvPr/>
            </p:nvSpPr>
            <p:spPr bwMode="auto">
              <a:xfrm>
                <a:off x="261257" y="2192417"/>
                <a:ext cx="7434944" cy="3170099"/>
              </a:xfrm>
              <a:prstGeom prst="rect">
                <a:avLst/>
              </a:prstGeom>
              <a:blipFill rotWithShape="1">
                <a:blip r:embed="rId2"/>
                <a:stretch>
                  <a:fillRect l="-902" t="-57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ar-IQ">
                    <a:noFill/>
                  </a:rPr>
                  <a:t> </a:t>
                </a:r>
              </a:p>
            </p:txBody>
          </p:sp>
        </mc:Fallback>
      </mc:AlternateContent>
    </p:spTree>
    <p:extLst>
      <p:ext uri="{BB962C8B-B14F-4D97-AF65-F5344CB8AC3E}">
        <p14:creationId xmlns:p14="http://schemas.microsoft.com/office/powerpoint/2010/main" val="26368028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620000" cy="5853112"/>
          </a:xfrm>
        </p:spPr>
        <p:txBody>
          <a:bodyPr>
            <a:normAutofit/>
          </a:bodyPr>
          <a:lstStyle/>
          <a:p>
            <a:pPr algn="l"/>
            <a:r>
              <a:rPr lang="en-US" sz="1800" dirty="0" smtClean="0"/>
              <a:t> </a:t>
            </a:r>
            <a:r>
              <a:rPr lang="en-US" sz="1800" dirty="0" smtClean="0"/>
              <a:t>For the purpose of audio and video transmission, PCM has been the most favored modulation scheme ever used. Some of the advantages of PCM can be summarized as follows:</a:t>
            </a:r>
          </a:p>
          <a:p>
            <a:pPr lvl="0" algn="l"/>
            <a:r>
              <a:rPr lang="en-US" sz="1800" dirty="0" smtClean="0"/>
              <a:t>1. Less vulnerable to get affected by noise and interferences.</a:t>
            </a:r>
          </a:p>
          <a:p>
            <a:pPr lvl="0" algn="l"/>
            <a:r>
              <a:rPr lang="en-US" sz="1800" dirty="0" smtClean="0"/>
              <a:t>2. Since it involves the transmission of binary pulses, it is easy to regenerate these pulses during the transmission path.</a:t>
            </a:r>
          </a:p>
          <a:p>
            <a:pPr lvl="0" algn="l"/>
            <a:r>
              <a:rPr lang="en-US" sz="1800" dirty="0" smtClean="0"/>
              <a:t>3. The flexibility of getting SNR improved when the B.W. is slightly increased. </a:t>
            </a:r>
          </a:p>
          <a:p>
            <a:pPr lvl="0" algn="l"/>
            <a:r>
              <a:rPr lang="en-US" sz="1800" dirty="0" smtClean="0"/>
              <a:t>4. TDM may be used to time multiplex PCM signal from different sources.</a:t>
            </a:r>
          </a:p>
          <a:p>
            <a:pPr lvl="0" algn="l"/>
            <a:r>
              <a:rPr lang="en-US" sz="1800" dirty="0" smtClean="0"/>
              <a:t>5. Encryption and decryption can be involved to secure data being transmitted using PCM scheme. </a:t>
            </a:r>
          </a:p>
          <a:p>
            <a:pPr algn="l"/>
            <a:r>
              <a:rPr lang="en-US" sz="1800" dirty="0" smtClean="0"/>
              <a:t> </a:t>
            </a:r>
          </a:p>
          <a:p>
            <a:pPr algn="l"/>
            <a:r>
              <a:rPr lang="en-US" sz="1800" dirty="0" smtClean="0"/>
              <a:t>On the other hand, PCM has come up with mainly two disadvantages, implementation complexity and the expansion of transmission B.W. The first one is no longer a big issue due to the availability of very large scale integrated (VLSI) circuits. These chips are available to implement PCM in a simple way. The second disadvantage is the transmission bandwidth of PCM. Obviously, the B.W. of PCM is much wider than the original signal B.W.  </a:t>
            </a:r>
          </a:p>
          <a:p>
            <a:pPr algn="l"/>
            <a:endParaRPr lang="ar-IQ" sz="1800" dirty="0" smtClean="0"/>
          </a:p>
          <a:p>
            <a:pPr algn="l"/>
            <a:endParaRPr lang="ar-IQ" sz="1800" dirty="0" smtClean="0"/>
          </a:p>
          <a:p>
            <a:pPr algn="l"/>
            <a:endParaRPr lang="ar-IQ" sz="1800" dirty="0" smtClean="0"/>
          </a:p>
          <a:p>
            <a:pPr algn="l"/>
            <a:endParaRPr lang="ar-IQ" sz="1800" dirty="0" smtClean="0"/>
          </a:p>
          <a:p>
            <a:pPr algn="l"/>
            <a:endParaRPr lang="ar-IQ" sz="1800" dirty="0" smtClean="0"/>
          </a:p>
          <a:p>
            <a:pPr algn="l"/>
            <a:endParaRPr lang="ar-IQ" sz="1800" dirty="0" smtClean="0"/>
          </a:p>
        </p:txBody>
      </p:sp>
      <p:sp>
        <p:nvSpPr>
          <p:cNvPr id="2" name="Rectangle 1"/>
          <p:cNvSpPr/>
          <p:nvPr/>
        </p:nvSpPr>
        <p:spPr>
          <a:xfrm>
            <a:off x="2743200" y="381000"/>
            <a:ext cx="3048000" cy="400110"/>
          </a:xfrm>
          <a:prstGeom prst="rect">
            <a:avLst/>
          </a:prstGeom>
        </p:spPr>
        <p:txBody>
          <a:bodyPr wrap="square">
            <a:spAutoFit/>
          </a:bodyPr>
          <a:lstStyle/>
          <a:p>
            <a:r>
              <a:rPr lang="en-US" sz="2000" b="1" u="sng" dirty="0"/>
              <a:t>Limitation of PCM:</a:t>
            </a:r>
            <a:endParaRPr lang="en-US" sz="2000" dirty="0"/>
          </a:p>
        </p:txBody>
      </p:sp>
    </p:spTree>
    <p:extLst>
      <p:ext uri="{BB962C8B-B14F-4D97-AF65-F5344CB8AC3E}">
        <p14:creationId xmlns:p14="http://schemas.microsoft.com/office/powerpoint/2010/main" val="4255832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u="sng" dirty="0"/>
              <a:t>Delta Modulation</a:t>
            </a:r>
            <a:endParaRPr lang="en-US" sz="40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447800"/>
                <a:ext cx="7620000" cy="4800600"/>
              </a:xfrm>
            </p:spPr>
            <p:txBody>
              <a:bodyPr>
                <a:normAutofit/>
              </a:bodyPr>
              <a:lstStyle/>
              <a:p>
                <a:pPr algn="l"/>
                <a:r>
                  <a:rPr lang="en-US" dirty="0"/>
                  <a:t> The idea of oversampling in PCM, as we mentioned in the previous lectures, is exploited to generate delta modulated signal. That means that the sampling rate in delta modulation is much higher than the </a:t>
                </a:r>
                <a:r>
                  <a:rPr lang="en-US" dirty="0" err="1"/>
                  <a:t>Nyquist</a:t>
                </a:r>
                <a:r>
                  <a:rPr lang="en-US" dirty="0"/>
                  <a:t> rate. The purpose of doing oversampling is to increase the correlation between the adjacent samples. Therefore, what delta modulation generates is a staircase approximation to the over sampled signal and then the difference between the input and the staircase approximation is quantized into only two levels + </a:t>
                </a:r>
                <a14:m>
                  <m:oMath xmlns:m="http://schemas.openxmlformats.org/officeDocument/2006/math">
                    <m:r>
                      <a:rPr lang="en-US" i="1"/>
                      <m:t>∆ </m:t>
                    </m:r>
                  </m:oMath>
                </a14:m>
                <a:r>
                  <a:rPr lang="en-US" dirty="0"/>
                  <a:t>and - </a:t>
                </a:r>
                <a14:m>
                  <m:oMath xmlns:m="http://schemas.openxmlformats.org/officeDocument/2006/math">
                    <m:r>
                      <a:rPr lang="en-US" i="1"/>
                      <m:t>∆</m:t>
                    </m:r>
                  </m:oMath>
                </a14:m>
                <a:r>
                  <a:rPr lang="en-US" dirty="0"/>
                  <a:t> for the positive and negative differences. If the approximated version falls below the input signal, the approximated version is increased by </a:t>
                </a:r>
                <a14:m>
                  <m:oMath xmlns:m="http://schemas.openxmlformats.org/officeDocument/2006/math">
                    <m:r>
                      <a:rPr lang="en-US" i="1"/>
                      <m:t>∆</m:t>
                    </m:r>
                  </m:oMath>
                </a14:m>
                <a:r>
                  <a:rPr lang="en-US" dirty="0"/>
                  <a:t>. On the other hand, if the approximation lies above the input signal, the approximated version is decreased by </a:t>
                </a:r>
                <a14:m>
                  <m:oMath xmlns:m="http://schemas.openxmlformats.org/officeDocument/2006/math">
                    <m:r>
                      <a:rPr lang="en-US" i="1"/>
                      <m:t>∆</m:t>
                    </m:r>
                  </m:oMath>
                </a14:m>
                <a:r>
                  <a:rPr lang="en-US" dirty="0"/>
                  <a:t>. </a:t>
                </a:r>
                <a:r>
                  <a:rPr lang="en-US" dirty="0"/>
                  <a:t> </a:t>
                </a:r>
              </a:p>
              <a:p>
                <a:pPr algn="l"/>
                <a:endParaRPr lang="ar-IQ"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447800"/>
                <a:ext cx="7620000" cy="4800600"/>
              </a:xfrm>
              <a:blipFill rotWithShape="1">
                <a:blip r:embed="rId2"/>
                <a:stretch>
                  <a:fillRect l="-880" t="-762" b="-2160"/>
                </a:stretch>
              </a:blipFill>
            </p:spPr>
            <p:txBody>
              <a:bodyPr/>
              <a:lstStyle/>
              <a:p>
                <a:r>
                  <a:rPr lang="ar-IQ">
                    <a:noFill/>
                  </a:rPr>
                  <a:t> </a:t>
                </a:r>
              </a:p>
            </p:txBody>
          </p:sp>
        </mc:Fallback>
      </mc:AlternateContent>
    </p:spTree>
    <p:extLst>
      <p:ext uri="{BB962C8B-B14F-4D97-AF65-F5344CB8AC3E}">
        <p14:creationId xmlns:p14="http://schemas.microsoft.com/office/powerpoint/2010/main" val="615691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304800" y="533400"/>
                <a:ext cx="7620000" cy="4800600"/>
              </a:xfrm>
            </p:spPr>
            <p:txBody>
              <a:bodyPr>
                <a:noAutofit/>
              </a:bodyPr>
              <a:lstStyle/>
              <a:p>
                <a:pPr algn="l"/>
                <a:r>
                  <a:rPr lang="en-US" sz="2000" dirty="0"/>
                  <a:t>If m(t) is the input signal,</a:t>
                </a:r>
              </a:p>
              <a:p>
                <a:pPr algn="l"/>
                <a:r>
                  <a:rPr lang="en-US" sz="2000" dirty="0"/>
                  <a:t>   </a:t>
                </a:r>
                <a14:m>
                  <m:oMath xmlns:m="http://schemas.openxmlformats.org/officeDocument/2006/math">
                    <m:sSub>
                      <m:sSubPr>
                        <m:ctrlPr>
                          <a:rPr lang="en-US" sz="2000" i="1"/>
                        </m:ctrlPr>
                      </m:sSubPr>
                      <m:e>
                        <m:r>
                          <a:rPr lang="en-US" sz="2000" i="1"/>
                          <m:t> </m:t>
                        </m:r>
                        <m:r>
                          <a:rPr lang="en-US" sz="2000" i="1"/>
                          <m:t>𝑚</m:t>
                        </m:r>
                      </m:e>
                      <m:sub>
                        <m:r>
                          <a:rPr lang="en-US" sz="2000" i="1"/>
                          <m:t>𝑞</m:t>
                        </m:r>
                      </m:sub>
                    </m:sSub>
                  </m:oMath>
                </a14:m>
                <a:r>
                  <a:rPr lang="en-US" sz="2000" dirty="0"/>
                  <a:t>(t) is the staircase approximation, then, </a:t>
                </a:r>
              </a:p>
              <a:p>
                <a:pPr algn="l"/>
                <a:r>
                  <a:rPr lang="en-US" sz="2000" dirty="0"/>
                  <a:t> </a:t>
                </a:r>
              </a:p>
              <a:p>
                <a:pPr algn="l"/>
                <a:r>
                  <a:rPr lang="en-US" sz="2000" dirty="0"/>
                  <a:t>                                    m[n] = m (n</a:t>
                </a:r>
                <a14:m>
                  <m:oMath xmlns:m="http://schemas.openxmlformats.org/officeDocument/2006/math">
                    <m:sSub>
                      <m:sSubPr>
                        <m:ctrlPr>
                          <a:rPr lang="en-US" sz="2000" i="1"/>
                        </m:ctrlPr>
                      </m:sSubPr>
                      <m:e>
                        <m:r>
                          <a:rPr lang="en-US" sz="2000" i="1"/>
                          <m:t> </m:t>
                        </m:r>
                        <m:r>
                          <a:rPr lang="en-US" sz="2000" i="1"/>
                          <m:t>𝑇</m:t>
                        </m:r>
                      </m:e>
                      <m:sub>
                        <m:r>
                          <a:rPr lang="en-US" sz="2000" i="1"/>
                          <m:t>𝑠</m:t>
                        </m:r>
                      </m:sub>
                    </m:sSub>
                  </m:oMath>
                </a14:m>
                <a:r>
                  <a:rPr lang="en-US" sz="2000" dirty="0"/>
                  <a:t>)                                 </a:t>
                </a:r>
              </a:p>
              <a:p>
                <a:pPr algn="l"/>
                <a:r>
                  <a:rPr lang="en-US" sz="2000" dirty="0"/>
                  <a:t> </a:t>
                </a:r>
              </a:p>
              <a:p>
                <a:pPr algn="l"/>
                <a:r>
                  <a:rPr lang="en-US" sz="2000" dirty="0"/>
                  <a:t> Where, n=0, +1, -1, +2, -2, +3, -3, …</a:t>
                </a:r>
              </a:p>
              <a:p>
                <a:pPr algn="l"/>
                <a:r>
                  <a:rPr lang="en-US" sz="2000" dirty="0"/>
                  <a:t>            m[n</a:t>
                </a:r>
                <a14:m>
                  <m:oMath xmlns:m="http://schemas.openxmlformats.org/officeDocument/2006/math">
                    <m:sSub>
                      <m:sSubPr>
                        <m:ctrlPr>
                          <a:rPr lang="en-US" sz="2000" i="1"/>
                        </m:ctrlPr>
                      </m:sSubPr>
                      <m:e>
                        <m:r>
                          <a:rPr lang="en-US" sz="2000" i="1"/>
                          <m:t> </m:t>
                        </m:r>
                        <m:r>
                          <a:rPr lang="en-US" sz="2000" i="1"/>
                          <m:t>𝑇</m:t>
                        </m:r>
                      </m:e>
                      <m:sub>
                        <m:r>
                          <a:rPr lang="en-US" sz="2000" i="1"/>
                          <m:t>𝑠</m:t>
                        </m:r>
                      </m:sub>
                    </m:sSub>
                  </m:oMath>
                </a14:m>
                <a:r>
                  <a:rPr lang="en-US" sz="2000" dirty="0"/>
                  <a:t>] is the sampled signal of the analog message (t) taken at n</a:t>
                </a:r>
                <a14:m>
                  <m:oMath xmlns:m="http://schemas.openxmlformats.org/officeDocument/2006/math">
                    <m:sSub>
                      <m:sSubPr>
                        <m:ctrlPr>
                          <a:rPr lang="en-US" sz="2000" i="1"/>
                        </m:ctrlPr>
                      </m:sSubPr>
                      <m:e>
                        <m:r>
                          <a:rPr lang="en-US" sz="2000" i="1"/>
                          <m:t> </m:t>
                        </m:r>
                        <m:r>
                          <a:rPr lang="en-US" sz="2000" i="1"/>
                          <m:t>𝑇</m:t>
                        </m:r>
                      </m:e>
                      <m:sub>
                        <m:r>
                          <a:rPr lang="en-US" sz="2000" i="1"/>
                          <m:t>𝑠</m:t>
                        </m:r>
                      </m:sub>
                    </m:sSub>
                  </m:oMath>
                </a14:m>
                <a:endParaRPr lang="en-US" sz="2000" dirty="0"/>
              </a:p>
              <a:p>
                <a:pPr algn="l"/>
                <a:r>
                  <a:rPr lang="en-US" sz="2000" dirty="0"/>
                  <a:t> </a:t>
                </a:r>
              </a:p>
              <a:p>
                <a:pPr algn="l"/>
                <a:r>
                  <a:rPr lang="en-US" sz="2000" dirty="0"/>
                  <a:t>The following set of equations show the steps of DM</a:t>
                </a:r>
              </a:p>
              <a:p>
                <a:pPr algn="l"/>
                <a:r>
                  <a:rPr lang="en-US" sz="2000" dirty="0"/>
                  <a:t> </a:t>
                </a:r>
              </a:p>
              <a:p>
                <a:pPr algn="l"/>
                <a:r>
                  <a:rPr lang="en-US" sz="2000" dirty="0"/>
                  <a:t>                        e[n] = m[n]- </a:t>
                </a:r>
                <a14:m>
                  <m:oMath xmlns:m="http://schemas.openxmlformats.org/officeDocument/2006/math">
                    <m:sSub>
                      <m:sSubPr>
                        <m:ctrlPr>
                          <a:rPr lang="en-US" sz="2000" i="1"/>
                        </m:ctrlPr>
                      </m:sSubPr>
                      <m:e>
                        <m:r>
                          <a:rPr lang="en-US" sz="2000" i="1"/>
                          <m:t>𝑚</m:t>
                        </m:r>
                      </m:e>
                      <m:sub>
                        <m:r>
                          <a:rPr lang="en-US" sz="2000" i="1"/>
                          <m:t>𝑞</m:t>
                        </m:r>
                      </m:sub>
                    </m:sSub>
                  </m:oMath>
                </a14:m>
                <a:r>
                  <a:rPr lang="en-US" sz="2000" dirty="0"/>
                  <a:t>[n-1]                                                     (18)</a:t>
                </a:r>
              </a:p>
              <a:p>
                <a:pPr algn="l"/>
                <a:r>
                  <a:rPr lang="en-US" sz="2000" dirty="0"/>
                  <a:t> </a:t>
                </a:r>
              </a:p>
              <a:p>
                <a:pPr algn="l"/>
                <a:r>
                  <a:rPr lang="en-US" sz="2000" dirty="0"/>
                  <a:t>                         </a:t>
                </a:r>
                <a14:m>
                  <m:oMath xmlns:m="http://schemas.openxmlformats.org/officeDocument/2006/math">
                    <m:sSub>
                      <m:sSubPr>
                        <m:ctrlPr>
                          <a:rPr lang="en-US" sz="2000" i="1"/>
                        </m:ctrlPr>
                      </m:sSubPr>
                      <m:e>
                        <m:r>
                          <a:rPr lang="en-US" sz="2000" i="1"/>
                          <m:t>𝑒</m:t>
                        </m:r>
                      </m:e>
                      <m:sub>
                        <m:r>
                          <a:rPr lang="en-US" sz="2000" i="1"/>
                          <m:t>𝑞</m:t>
                        </m:r>
                      </m:sub>
                    </m:sSub>
                  </m:oMath>
                </a14:m>
                <a:r>
                  <a:rPr lang="en-US" sz="2000" dirty="0"/>
                  <a:t>= </a:t>
                </a:r>
                <a14:m>
                  <m:oMath xmlns:m="http://schemas.openxmlformats.org/officeDocument/2006/math">
                    <m:r>
                      <a:rPr lang="en-US" sz="2000" i="1"/>
                      <m:t>∆</m:t>
                    </m:r>
                  </m:oMath>
                </a14:m>
                <a:r>
                  <a:rPr lang="en-US" sz="2000" dirty="0"/>
                  <a:t> * </a:t>
                </a:r>
                <a:r>
                  <a:rPr lang="en-US" sz="2000" dirty="0" err="1"/>
                  <a:t>sgn</a:t>
                </a:r>
                <a:r>
                  <a:rPr lang="en-US" sz="2000" dirty="0"/>
                  <a:t> (e[n])                                                         (19)</a:t>
                </a:r>
              </a:p>
              <a:p>
                <a:pPr algn="l"/>
                <a:r>
                  <a:rPr lang="en-US" sz="2000" dirty="0"/>
                  <a:t> </a:t>
                </a:r>
              </a:p>
              <a:p>
                <a:pPr algn="l"/>
                <a:r>
                  <a:rPr lang="en-US" sz="2000" dirty="0"/>
                  <a:t>                        </a:t>
                </a:r>
                <a14:m>
                  <m:oMath xmlns:m="http://schemas.openxmlformats.org/officeDocument/2006/math">
                    <m:sSub>
                      <m:sSubPr>
                        <m:ctrlPr>
                          <a:rPr lang="en-US" sz="2000" i="1"/>
                        </m:ctrlPr>
                      </m:sSubPr>
                      <m:e>
                        <m:r>
                          <a:rPr lang="en-US" sz="2000" i="1"/>
                          <m:t>𝑚</m:t>
                        </m:r>
                      </m:e>
                      <m:sub>
                        <m:r>
                          <a:rPr lang="en-US" sz="2000" i="1"/>
                          <m:t>𝑞</m:t>
                        </m:r>
                      </m:sub>
                    </m:sSub>
                  </m:oMath>
                </a14:m>
                <a:r>
                  <a:rPr lang="en-US" sz="2000" dirty="0"/>
                  <a:t>(n) = </a:t>
                </a:r>
                <a14:m>
                  <m:oMath xmlns:m="http://schemas.openxmlformats.org/officeDocument/2006/math">
                    <m:sSub>
                      <m:sSubPr>
                        <m:ctrlPr>
                          <a:rPr lang="en-US" sz="2000" i="1"/>
                        </m:ctrlPr>
                      </m:sSubPr>
                      <m:e>
                        <m:r>
                          <a:rPr lang="en-US" sz="2000" i="1"/>
                          <m:t>𝑚</m:t>
                        </m:r>
                      </m:e>
                      <m:sub>
                        <m:r>
                          <a:rPr lang="en-US" sz="2000" i="1"/>
                          <m:t>𝑞</m:t>
                        </m:r>
                      </m:sub>
                    </m:sSub>
                    <m:r>
                      <a:rPr lang="en-US" sz="2000"/>
                      <m:t> </m:t>
                    </m:r>
                    <m:d>
                      <m:dPr>
                        <m:begChr m:val="["/>
                        <m:endChr m:val="]"/>
                        <m:ctrlPr>
                          <a:rPr lang="en-US" sz="2000" i="1"/>
                        </m:ctrlPr>
                      </m:dPr>
                      <m:e>
                        <m:r>
                          <m:rPr>
                            <m:sty m:val="p"/>
                          </m:rPr>
                          <a:rPr lang="en-US" sz="2000"/>
                          <m:t>n</m:t>
                        </m:r>
                        <m:r>
                          <a:rPr lang="en-US" sz="2000" i="1"/>
                          <m:t>−</m:t>
                        </m:r>
                        <m:r>
                          <a:rPr lang="en-US" sz="2000"/>
                          <m:t>1</m:t>
                        </m:r>
                      </m:e>
                    </m:d>
                    <m:r>
                      <a:rPr lang="en-US" sz="2000"/>
                      <m:t>+</m:t>
                    </m:r>
                    <m:sSub>
                      <m:sSubPr>
                        <m:ctrlPr>
                          <a:rPr lang="en-US" sz="2000" i="1"/>
                        </m:ctrlPr>
                      </m:sSubPr>
                      <m:e>
                        <m:r>
                          <a:rPr lang="en-US" sz="2000" i="1"/>
                          <m:t>𝑒</m:t>
                        </m:r>
                      </m:e>
                      <m:sub>
                        <m:r>
                          <a:rPr lang="en-US" sz="2000" i="1"/>
                          <m:t>𝑞</m:t>
                        </m:r>
                      </m:sub>
                    </m:sSub>
                  </m:oMath>
                </a14:m>
                <a:r>
                  <a:rPr lang="en-US" sz="2000" dirty="0"/>
                  <a:t>[n]                                          (20)          </a:t>
                </a:r>
              </a:p>
              <a:p>
                <a:pPr algn="l"/>
                <a:r>
                  <a:rPr lang="en-US" sz="2000" dirty="0"/>
                  <a:t> </a:t>
                </a:r>
              </a:p>
              <a:p>
                <a:pPr algn="l"/>
                <a:endParaRPr lang="en-US" sz="2000" dirty="0"/>
              </a:p>
              <a:p>
                <a:pPr algn="l"/>
                <a:endParaRPr lang="en-US" sz="2000" dirty="0"/>
              </a:p>
              <a:p>
                <a:pPr algn="l"/>
                <a:endParaRPr lang="en-US" sz="2000" dirty="0"/>
              </a:p>
              <a:p>
                <a:pPr algn="l"/>
                <a:endParaRPr lang="en-US" sz="2000" dirty="0"/>
              </a:p>
              <a:p>
                <a:pPr algn="l"/>
                <a:endParaRPr lang="en-US" sz="2000" dirty="0"/>
              </a:p>
              <a:p>
                <a:pPr algn="l"/>
                <a:endParaRPr lang="en-US" sz="2000" dirty="0"/>
              </a:p>
              <a:p>
                <a:pPr algn="l"/>
                <a:endParaRPr lang="en-US" sz="2000" dirty="0"/>
              </a:p>
              <a:p>
                <a:pPr algn="l"/>
                <a:endParaRPr lang="en-US" sz="2000" dirty="0"/>
              </a:p>
              <a:p>
                <a:pPr algn="l"/>
                <a:endParaRPr lang="en-US" sz="2000" dirty="0"/>
              </a:p>
              <a:p>
                <a:pPr algn="l"/>
                <a:endParaRPr lang="en-US" sz="2000" dirty="0"/>
              </a:p>
              <a:p>
                <a:pPr algn="l"/>
                <a:r>
                  <a:rPr lang="en-US" sz="2000" dirty="0"/>
                  <a:t>Figure 8 Shows non uniform quantization </a:t>
                </a:r>
              </a:p>
              <a:p>
                <a:pPr algn="l"/>
                <a:endParaRPr lang="ar-IQ" sz="20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04800" y="533400"/>
                <a:ext cx="7620000" cy="4800600"/>
              </a:xfrm>
              <a:blipFill rotWithShape="1">
                <a:blip r:embed="rId2"/>
                <a:stretch>
                  <a:fillRect l="-720" t="-635" b="-124015"/>
                </a:stretch>
              </a:blipFill>
            </p:spPr>
            <p:txBody>
              <a:bodyPr/>
              <a:lstStyle/>
              <a:p>
                <a:r>
                  <a:rPr lang="ar-IQ">
                    <a:noFill/>
                  </a:rPr>
                  <a:t> </a:t>
                </a:r>
              </a:p>
            </p:txBody>
          </p:sp>
        </mc:Fallback>
      </mc:AlternateContent>
    </p:spTree>
    <p:extLst>
      <p:ext uri="{BB962C8B-B14F-4D97-AF65-F5344CB8AC3E}">
        <p14:creationId xmlns:p14="http://schemas.microsoft.com/office/powerpoint/2010/main" val="191219056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569</Words>
  <Application>Microsoft Office PowerPoint</Application>
  <PresentationFormat>On-screen Show (4:3)</PresentationFormat>
  <Paragraphs>105</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Adjacency</vt:lpstr>
      <vt:lpstr>University of Diyala     College of Engineering    Dept. of Communications                           </vt:lpstr>
      <vt:lpstr>“ Digital Communications “  By Haidar N. Al-Anbagi                        Lec (7)       Time: (4 hrs) 2017  </vt:lpstr>
      <vt:lpstr>Exponential increase of the output SNR (SNR is directly proportional to BW) </vt:lpstr>
      <vt:lpstr>PowerPoint Presentation</vt:lpstr>
      <vt:lpstr>PowerPoint Presentation</vt:lpstr>
      <vt:lpstr>PowerPoint Presentation</vt:lpstr>
      <vt:lpstr>PowerPoint Presentation</vt:lpstr>
      <vt:lpstr>Delta Modulation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Diyala     College of Engineering    Dept. of Communications                           </dc:title>
  <dc:creator>zahraa</dc:creator>
  <cp:lastModifiedBy>Maher</cp:lastModifiedBy>
  <cp:revision>6</cp:revision>
  <dcterms:created xsi:type="dcterms:W3CDTF">2006-08-16T00:00:00Z</dcterms:created>
  <dcterms:modified xsi:type="dcterms:W3CDTF">2018-11-06T10:55:12Z</dcterms:modified>
</cp:coreProperties>
</file>