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2051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13793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2769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8654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5691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4299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0813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956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42812565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667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4179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11/6/2018</a:t>
            </a:fld>
            <a:endParaRPr lang="en-US">
              <a:solidFill>
                <a:srgbClr val="DFDCB7"/>
              </a:solidFill>
            </a:endParaRPr>
          </a:p>
        </p:txBody>
      </p:sp>
    </p:spTree>
    <p:extLst>
      <p:ext uri="{BB962C8B-B14F-4D97-AF65-F5344CB8AC3E}">
        <p14:creationId xmlns:p14="http://schemas.microsoft.com/office/powerpoint/2010/main" val="2564289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3034090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620000" cy="1905000"/>
          </a:xfrm>
        </p:spPr>
        <p:txBody>
          <a:bodyPr/>
          <a:lstStyle/>
          <a:p>
            <a:pPr algn="l"/>
            <a:r>
              <a:rPr lang="en-US" dirty="0"/>
              <a:t> </a:t>
            </a:r>
            <a:endParaRPr lang="ar-IQ" dirty="0"/>
          </a:p>
        </p:txBody>
      </p:sp>
      <mc:AlternateContent xmlns:mc="http://schemas.openxmlformats.org/markup-compatibility/2006">
        <mc:Choice xmlns:a14="http://schemas.microsoft.com/office/drawing/2010/main" Requires="a14">
          <p:sp>
            <p:nvSpPr>
              <p:cNvPr id="6" name="Rectangle 5"/>
              <p:cNvSpPr/>
              <p:nvPr/>
            </p:nvSpPr>
            <p:spPr>
              <a:xfrm>
                <a:off x="1005114" y="533400"/>
                <a:ext cx="6248400" cy="2031325"/>
              </a:xfrm>
              <a:prstGeom prst="rect">
                <a:avLst/>
              </a:prstGeom>
            </p:spPr>
            <p:txBody>
              <a:bodyPr wrap="square">
                <a:spAutoFit/>
              </a:bodyPr>
              <a:lstStyle/>
              <a:p>
                <a14:m>
                  <m:oMath xmlns:m="http://schemas.openxmlformats.org/officeDocument/2006/math">
                    <m:r>
                      <a:rPr lang="en-US" i="1">
                        <a:solidFill>
                          <a:srgbClr val="2F2B20"/>
                        </a:solidFill>
                        <a:latin typeface="Cambria Math"/>
                      </a:rPr>
                      <m:t>𝑚</m:t>
                    </m:r>
                    <m:r>
                      <a:rPr lang="en-US" i="1">
                        <a:solidFill>
                          <a:srgbClr val="2F2B20"/>
                        </a:solidFill>
                        <a:latin typeface="Cambria Math"/>
                      </a:rPr>
                      <m:t>(</m:t>
                    </m:r>
                    <m:r>
                      <a:rPr lang="en-US" i="1">
                        <a:solidFill>
                          <a:srgbClr val="2F2B20"/>
                        </a:solidFill>
                        <a:latin typeface="Cambria Math"/>
                      </a:rPr>
                      <m:t>𝑡</m:t>
                    </m:r>
                    <m:r>
                      <a:rPr lang="en-US" i="1">
                        <a:solidFill>
                          <a:srgbClr val="2F2B20"/>
                        </a:solidFill>
                        <a:latin typeface="Cambria Math"/>
                      </a:rPr>
                      <m:t>)</m:t>
                    </m:r>
                  </m:oMath>
                </a14:m>
                <a:r>
                  <a:rPr lang="en-US" dirty="0">
                    <a:solidFill>
                      <a:srgbClr val="2F2B20"/>
                    </a:solidFill>
                  </a:rPr>
                  <a:t> represents the message signal.</a:t>
                </a:r>
              </a:p>
              <a:p>
                <a:r>
                  <a:rPr lang="en-US" dirty="0">
                    <a:solidFill>
                      <a:srgbClr val="2F2B20"/>
                    </a:solidFill>
                  </a:rPr>
                  <a:t> </a:t>
                </a:r>
              </a:p>
              <a:p>
                <a14:m>
                  <m:oMath xmlns:m="http://schemas.openxmlformats.org/officeDocument/2006/math">
                    <m:r>
                      <a:rPr lang="en-US" i="1">
                        <a:solidFill>
                          <a:srgbClr val="2F2B20"/>
                        </a:solidFill>
                        <a:latin typeface="Cambria Math"/>
                      </a:rPr>
                      <m:t>𝑚</m:t>
                    </m:r>
                    <m:r>
                      <a:rPr lang="en-US" i="1">
                        <a:solidFill>
                          <a:srgbClr val="2F2B20"/>
                        </a:solidFill>
                        <a:latin typeface="Cambria Math"/>
                      </a:rPr>
                      <m:t>⌃(</m:t>
                    </m:r>
                    <m:r>
                      <a:rPr lang="en-US" i="1">
                        <a:solidFill>
                          <a:srgbClr val="2F2B20"/>
                        </a:solidFill>
                        <a:latin typeface="Cambria Math"/>
                      </a:rPr>
                      <m:t>𝑡</m:t>
                    </m:r>
                    <m:r>
                      <a:rPr lang="en-US" i="1">
                        <a:solidFill>
                          <a:srgbClr val="2F2B20"/>
                        </a:solidFill>
                        <a:latin typeface="Cambria Math"/>
                      </a:rPr>
                      <m:t>)</m:t>
                    </m:r>
                  </m:oMath>
                </a14:m>
                <a:r>
                  <a:rPr lang="en-US" dirty="0">
                    <a:solidFill>
                      <a:srgbClr val="2F2B20"/>
                    </a:solidFill>
                  </a:rPr>
                  <a:t> represents the reconstructed signal.</a:t>
                </a:r>
              </a:p>
              <a:p>
                <a:r>
                  <a:rPr lang="en-US" dirty="0">
                    <a:solidFill>
                      <a:srgbClr val="2F2B20"/>
                    </a:solidFill>
                  </a:rPr>
                  <a:t> </a:t>
                </a:r>
              </a:p>
              <a:p>
                <a14:m>
                  <m:oMath xmlns:m="http://schemas.openxmlformats.org/officeDocument/2006/math">
                    <m:r>
                      <a:rPr lang="en-US" i="1">
                        <a:solidFill>
                          <a:srgbClr val="2F2B20"/>
                        </a:solidFill>
                        <a:latin typeface="Cambria Math"/>
                      </a:rPr>
                      <m:t>𝑎𝑛𝑑</m:t>
                    </m:r>
                    <m:r>
                      <a:rPr lang="en-US" i="1">
                        <a:solidFill>
                          <a:srgbClr val="2F2B20"/>
                        </a:solidFill>
                        <a:latin typeface="Cambria Math"/>
                      </a:rPr>
                      <m:t> </m:t>
                    </m:r>
                    <m:r>
                      <a:rPr lang="en-US" i="1">
                        <a:solidFill>
                          <a:srgbClr val="2F2B20"/>
                        </a:solidFill>
                        <a:latin typeface="Cambria Math"/>
                      </a:rPr>
                      <m:t>𝑚</m:t>
                    </m:r>
                    <m:r>
                      <a:rPr lang="en-US" i="1">
                        <a:solidFill>
                          <a:srgbClr val="2F2B20"/>
                        </a:solidFill>
                        <a:latin typeface="Cambria Math"/>
                      </a:rPr>
                      <m:t>(</m:t>
                    </m:r>
                    <m:sSub>
                      <m:sSubPr>
                        <m:ctrlPr>
                          <a:rPr lang="en-US" i="1">
                            <a:solidFill>
                              <a:srgbClr val="2F2B20"/>
                            </a:solidFill>
                            <a:latin typeface="Cambria Math"/>
                          </a:rPr>
                        </m:ctrlPr>
                      </m:sSubPr>
                      <m:e>
                        <m:r>
                          <a:rPr lang="en-US" i="1">
                            <a:solidFill>
                              <a:srgbClr val="2F2B20"/>
                            </a:solidFill>
                            <a:latin typeface="Cambria Math"/>
                          </a:rPr>
                          <m:t> </m:t>
                        </m:r>
                        <m:r>
                          <a:rPr lang="en-US" i="1">
                            <a:solidFill>
                              <a:srgbClr val="2F2B20"/>
                            </a:solidFill>
                            <a:latin typeface="Cambria Math"/>
                          </a:rPr>
                          <m:t>𝑘𝑇</m:t>
                        </m:r>
                      </m:e>
                      <m:sub>
                        <m:r>
                          <a:rPr lang="en-US" i="1">
                            <a:solidFill>
                              <a:srgbClr val="2F2B20"/>
                            </a:solidFill>
                            <a:latin typeface="Cambria Math"/>
                          </a:rPr>
                          <m:t>𝑠</m:t>
                        </m:r>
                      </m:sub>
                    </m:sSub>
                    <m:r>
                      <a:rPr lang="en-US" i="1">
                        <a:solidFill>
                          <a:srgbClr val="2F2B20"/>
                        </a:solidFill>
                        <a:latin typeface="Cambria Math"/>
                      </a:rPr>
                      <m:t>)</m:t>
                    </m:r>
                  </m:oMath>
                </a14:m>
                <a:r>
                  <a:rPr lang="en-US" dirty="0">
                    <a:solidFill>
                      <a:srgbClr val="2F2B20"/>
                    </a:solidFill>
                  </a:rPr>
                  <a:t> represents the </a:t>
                </a:r>
                <a:r>
                  <a:rPr lang="en-US" dirty="0" err="1">
                    <a:solidFill>
                      <a:srgbClr val="2F2B20"/>
                    </a:solidFill>
                  </a:rPr>
                  <a:t>kth</a:t>
                </a:r>
                <a:r>
                  <a:rPr lang="en-US" dirty="0">
                    <a:solidFill>
                      <a:srgbClr val="2F2B20"/>
                    </a:solidFill>
                  </a:rPr>
                  <a:t> sample of the message signal.</a:t>
                </a:r>
              </a:p>
              <a:p>
                <a:r>
                  <a:rPr lang="en-US" dirty="0">
                    <a:solidFill>
                      <a:srgbClr val="2F2B20"/>
                    </a:solidFill>
                  </a:rPr>
                  <a:t> </a:t>
                </a:r>
              </a:p>
              <a:p>
                <a:r>
                  <a:rPr lang="en-US" dirty="0">
                    <a:solidFill>
                      <a:srgbClr val="2F2B20"/>
                    </a:solidFill>
                  </a:rPr>
                  <a:t>Now, we should calculate the distortion component q(t) which is </a:t>
                </a:r>
              </a:p>
            </p:txBody>
          </p:sp>
        </mc:Choice>
        <mc:Fallback>
          <p:sp>
            <p:nvSpPr>
              <p:cNvPr id="6" name="Rectangle 5"/>
              <p:cNvSpPr>
                <a:spLocks noRot="1" noChangeAspect="1" noMove="1" noResize="1" noEditPoints="1" noAdjustHandles="1" noChangeArrowheads="1" noChangeShapeType="1" noTextEdit="1"/>
              </p:cNvSpPr>
              <p:nvPr/>
            </p:nvSpPr>
            <p:spPr>
              <a:xfrm>
                <a:off x="1005114" y="533400"/>
                <a:ext cx="6248400" cy="2031325"/>
              </a:xfrm>
              <a:prstGeom prst="rect">
                <a:avLst/>
              </a:prstGeom>
              <a:blipFill rotWithShape="1">
                <a:blip r:embed="rId2"/>
                <a:stretch>
                  <a:fillRect l="-878" t="-1502" r="-195" b="-3604"/>
                </a:stretch>
              </a:blipFill>
            </p:spPr>
            <p:txBody>
              <a:bodyPr/>
              <a:lstStyle/>
              <a:p>
                <a:r>
                  <a:rPr lang="ar-IQ">
                    <a:noFill/>
                  </a:rPr>
                  <a:t> </a:t>
                </a:r>
              </a:p>
            </p:txBody>
          </p:sp>
        </mc:Fallback>
      </mc:AlternateContent>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5219" y="2667000"/>
            <a:ext cx="52736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2438400" y="6019800"/>
            <a:ext cx="3812390" cy="369332"/>
          </a:xfrm>
          <a:prstGeom prst="rect">
            <a:avLst/>
          </a:prstGeom>
        </p:spPr>
        <p:txBody>
          <a:bodyPr wrap="none">
            <a:spAutoFit/>
          </a:bodyPr>
          <a:lstStyle/>
          <a:p>
            <a:r>
              <a:rPr lang="en-US" dirty="0"/>
              <a:t> Figure (1) Shows the procedure of DM</a:t>
            </a:r>
            <a:endParaRPr lang="ar-IQ" dirty="0"/>
          </a:p>
        </p:txBody>
      </p:sp>
    </p:spTree>
    <p:extLst>
      <p:ext uri="{BB962C8B-B14F-4D97-AF65-F5344CB8AC3E}">
        <p14:creationId xmlns:p14="http://schemas.microsoft.com/office/powerpoint/2010/main" val="3588639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457200" algn="l">
                  <a:lnSpc>
                    <a:spcPct val="115000"/>
                  </a:lnSpc>
                  <a:spcAft>
                    <a:spcPts val="0"/>
                  </a:spcAft>
                </a:pPr>
                <a14:m>
                  <m:oMath xmlns:m="http://schemas.openxmlformats.org/officeDocument/2006/math">
                    <m:r>
                      <a:rPr lang="en-US" sz="1600" i="1">
                        <a:latin typeface="Cambria Math"/>
                        <a:ea typeface="Times New Roman"/>
                        <a:cs typeface="Times New Roman"/>
                      </a:rPr>
                      <m:t>𝑞</m:t>
                    </m:r>
                    <m:r>
                      <a:rPr lang="en-US" sz="1600" i="1">
                        <a:latin typeface="Cambria Math"/>
                        <a:ea typeface="Times New Roman"/>
                        <a:cs typeface="Times New Roman"/>
                      </a:rPr>
                      <m:t>(</m:t>
                    </m:r>
                    <m:r>
                      <a:rPr lang="en-US" sz="1600" i="1">
                        <a:latin typeface="Cambria Math"/>
                        <a:ea typeface="Times New Roman"/>
                        <a:cs typeface="Times New Roman"/>
                      </a:rPr>
                      <m:t>𝑡</m:t>
                    </m:r>
                    <m:r>
                      <a:rPr lang="en-US" sz="1600" i="1">
                        <a:latin typeface="Cambria Math"/>
                        <a:ea typeface="Times New Roman"/>
                        <a:cs typeface="Times New Roman"/>
                      </a:rPr>
                      <m:t>)=</m:t>
                    </m:r>
                    <m:nary>
                      <m:naryPr>
                        <m:chr m:val="∑"/>
                        <m:limLoc m:val="undOvr"/>
                        <m:supHide m:val="on"/>
                        <m:ctrlPr>
                          <a:rPr lang="en-US" sz="1600" i="1">
                            <a:effectLst/>
                            <a:latin typeface="Cambria Math"/>
                            <a:ea typeface="Times New Roman"/>
                            <a:cs typeface="Times New Roman"/>
                          </a:rPr>
                        </m:ctrlPr>
                      </m:naryPr>
                      <m:sub>
                        <m:r>
                          <a:rPr lang="en-US" sz="1600" i="1">
                            <a:effectLst/>
                            <a:latin typeface="Cambria Math"/>
                            <a:ea typeface="Times New Roman"/>
                            <a:cs typeface="Times New Roman"/>
                          </a:rPr>
                          <m:t>𝑘</m:t>
                        </m:r>
                      </m:sub>
                      <m:sup/>
                      <m:e>
                        <m:r>
                          <a:rPr lang="en-US" sz="1600" i="1">
                            <a:effectLst/>
                            <a:latin typeface="Cambria Math"/>
                            <a:ea typeface="Times New Roman"/>
                            <a:cs typeface="Times New Roman"/>
                          </a:rPr>
                          <m:t>[</m:t>
                        </m:r>
                        <m:r>
                          <a:rPr lang="en-US" sz="1600" i="1">
                            <a:effectLst/>
                            <a:latin typeface="Cambria Math"/>
                            <a:ea typeface="Times New Roman"/>
                            <a:cs typeface="Times New Roman"/>
                          </a:rPr>
                          <m:t>𝑚</m:t>
                        </m:r>
                        <m:r>
                          <a:rPr lang="en-US" sz="1600" i="1">
                            <a:effectLst/>
                            <a:latin typeface="Cambria Math"/>
                            <a:ea typeface="Times New Roman"/>
                            <a:cs typeface="Times New Roman"/>
                          </a:rPr>
                          <m:t>⌃</m:t>
                        </m:r>
                        <m:d>
                          <m:dPr>
                            <m:ctrlPr>
                              <a:rPr lang="en-US" sz="1600" i="1">
                                <a:effectLst/>
                                <a:latin typeface="Cambria Math"/>
                                <a:ea typeface="Times New Roman"/>
                                <a:cs typeface="Times New Roman"/>
                              </a:rPr>
                            </m:ctrlPr>
                          </m:dPr>
                          <m:e>
                            <m:sSub>
                              <m:sSubPr>
                                <m:ctrlPr>
                                  <a:rPr lang="en-US" sz="1600" i="1">
                                    <a:effectLst/>
                                    <a:latin typeface="Cambria Math"/>
                                    <a:ea typeface="Calibri"/>
                                    <a:cs typeface="Times New Roman"/>
                                  </a:rPr>
                                </m:ctrlPr>
                              </m:sSubPr>
                              <m:e>
                                <m:r>
                                  <a:rPr lang="en-US" sz="1600" i="1">
                                    <a:effectLst/>
                                    <a:latin typeface="Cambria Math"/>
                                    <a:ea typeface="Calibri"/>
                                    <a:cs typeface="Times New Roman"/>
                                  </a:rPr>
                                  <m:t> </m:t>
                                </m:r>
                                <m:r>
                                  <a:rPr lang="en-US" sz="1600" i="1">
                                    <a:effectLst/>
                                    <a:latin typeface="Cambria Math"/>
                                    <a:ea typeface="Calibri"/>
                                    <a:cs typeface="Times New Roman"/>
                                  </a:rPr>
                                  <m:t>𝑘𝑇</m:t>
                                </m:r>
                              </m:e>
                              <m:sub>
                                <m:r>
                                  <a:rPr lang="en-US" sz="1600" i="1">
                                    <a:effectLst/>
                                    <a:latin typeface="Cambria Math"/>
                                    <a:ea typeface="Calibri"/>
                                    <a:cs typeface="Times New Roman"/>
                                  </a:rPr>
                                  <m:t>𝑠</m:t>
                                </m:r>
                              </m:sub>
                            </m:sSub>
                          </m:e>
                        </m:d>
                        <m:r>
                          <a:rPr lang="en-US" sz="1600" i="1">
                            <a:effectLst/>
                            <a:latin typeface="Cambria Math"/>
                            <a:ea typeface="Times New Roman"/>
                            <a:cs typeface="Times New Roman"/>
                          </a:rPr>
                          <m:t>−</m:t>
                        </m:r>
                        <m:r>
                          <a:rPr lang="en-US" sz="1600" i="1">
                            <a:effectLst/>
                            <a:latin typeface="Cambria Math"/>
                            <a:ea typeface="Times New Roman"/>
                            <a:cs typeface="Times New Roman"/>
                          </a:rPr>
                          <m:t>𝑚</m:t>
                        </m:r>
                        <m:d>
                          <m:dPr>
                            <m:ctrlPr>
                              <a:rPr lang="en-US" sz="1600" i="1">
                                <a:effectLst/>
                                <a:latin typeface="Cambria Math"/>
                                <a:ea typeface="Times New Roman"/>
                                <a:cs typeface="Times New Roman"/>
                              </a:rPr>
                            </m:ctrlPr>
                          </m:dPr>
                          <m:e>
                            <m:sSub>
                              <m:sSubPr>
                                <m:ctrlPr>
                                  <a:rPr lang="en-US" sz="1600" i="1">
                                    <a:effectLst/>
                                    <a:latin typeface="Cambria Math"/>
                                    <a:ea typeface="Calibri"/>
                                    <a:cs typeface="Times New Roman"/>
                                  </a:rPr>
                                </m:ctrlPr>
                              </m:sSubPr>
                              <m:e>
                                <m:r>
                                  <a:rPr lang="en-US" sz="1600" i="1">
                                    <a:effectLst/>
                                    <a:latin typeface="Cambria Math"/>
                                    <a:ea typeface="Calibri"/>
                                    <a:cs typeface="Times New Roman"/>
                                  </a:rPr>
                                  <m:t> </m:t>
                                </m:r>
                                <m:r>
                                  <a:rPr lang="en-US" sz="1600" i="1">
                                    <a:effectLst/>
                                    <a:latin typeface="Cambria Math"/>
                                    <a:ea typeface="Calibri"/>
                                    <a:cs typeface="Times New Roman"/>
                                  </a:rPr>
                                  <m:t>𝑘𝑇</m:t>
                                </m:r>
                              </m:e>
                              <m:sub>
                                <m:r>
                                  <a:rPr lang="en-US" sz="1600" i="1">
                                    <a:effectLst/>
                                    <a:latin typeface="Cambria Math"/>
                                    <a:ea typeface="Calibri"/>
                                    <a:cs typeface="Times New Roman"/>
                                  </a:rPr>
                                  <m:t>𝑠</m:t>
                                </m:r>
                              </m:sub>
                            </m:sSub>
                          </m:e>
                        </m:d>
                        <m:r>
                          <a:rPr lang="en-US" sz="1600" i="1">
                            <a:effectLst/>
                            <a:latin typeface="Cambria Math"/>
                            <a:ea typeface="Times New Roman"/>
                            <a:cs typeface="Times New Roman"/>
                          </a:rPr>
                          <m:t>]</m:t>
                        </m:r>
                      </m:e>
                    </m:nary>
                    <m:r>
                      <a:rPr lang="en-US" sz="1600" i="1">
                        <a:effectLst/>
                        <a:latin typeface="Cambria Math"/>
                        <a:ea typeface="Times New Roman"/>
                        <a:cs typeface="Times New Roman"/>
                      </a:rPr>
                      <m:t>𝑠𝑖𝑛𝑐</m:t>
                    </m:r>
                    <m:r>
                      <a:rPr lang="en-US" sz="1600" i="1">
                        <a:effectLst/>
                        <a:latin typeface="Cambria Math"/>
                        <a:ea typeface="Times New Roman"/>
                        <a:cs typeface="Times New Roman"/>
                      </a:rPr>
                      <m:t>(</m:t>
                    </m:r>
                    <m:r>
                      <a:rPr lang="en-US" sz="1600" i="1">
                        <a:effectLst/>
                        <a:latin typeface="Cambria Math"/>
                        <a:ea typeface="Times New Roman"/>
                        <a:cs typeface="Times New Roman"/>
                      </a:rPr>
                      <m:t>2</m:t>
                    </m:r>
                    <m:r>
                      <a:rPr lang="en-US" sz="1600" i="1">
                        <a:effectLst/>
                        <a:latin typeface="Cambria Math"/>
                        <a:ea typeface="Times New Roman"/>
                        <a:cs typeface="Times New Roman"/>
                      </a:rPr>
                      <m:t>𝜋</m:t>
                    </m:r>
                    <m:r>
                      <a:rPr lang="en-US" sz="1600" i="1">
                        <a:effectLst/>
                        <a:latin typeface="Cambria Math"/>
                        <a:ea typeface="Times New Roman"/>
                        <a:cs typeface="Times New Roman"/>
                      </a:rPr>
                      <m:t>𝐵𝑡</m:t>
                    </m:r>
                    <m:r>
                      <a:rPr lang="en-US" sz="1600" i="1">
                        <a:effectLst/>
                        <a:latin typeface="Cambria Math"/>
                        <a:ea typeface="Times New Roman"/>
                        <a:cs typeface="Times New Roman"/>
                      </a:rPr>
                      <m:t>−</m:t>
                    </m:r>
                    <m:r>
                      <a:rPr lang="en-US" sz="1600" i="1">
                        <a:effectLst/>
                        <a:latin typeface="Cambria Math"/>
                        <a:ea typeface="Times New Roman"/>
                        <a:cs typeface="Times New Roman"/>
                      </a:rPr>
                      <m:t>𝑘</m:t>
                    </m:r>
                    <m:r>
                      <a:rPr lang="en-US" sz="1600" i="1">
                        <a:effectLst/>
                        <a:latin typeface="Cambria Math"/>
                        <a:ea typeface="Times New Roman"/>
                        <a:cs typeface="Times New Roman"/>
                      </a:rPr>
                      <m:t>𝜋</m:t>
                    </m:r>
                  </m:oMath>
                </a14:m>
                <a:r>
                  <a:rPr lang="en-US" sz="1600" dirty="0">
                    <a:effectLst/>
                    <a:latin typeface="Times New Roman"/>
                    <a:ea typeface="Times New Roman"/>
                    <a:cs typeface="Arial"/>
                  </a:rPr>
                  <a:t>                     (6)</a:t>
                </a:r>
                <a:endParaRPr lang="en-US" sz="1600" dirty="0">
                  <a:ea typeface="Calibri"/>
                  <a:cs typeface="Arial"/>
                </a:endParaRPr>
              </a:p>
              <a:p>
                <a:pPr algn="l"/>
                <a:r>
                  <a:rPr lang="en-US" sz="1600" dirty="0">
                    <a:effectLst/>
                    <a:latin typeface="Times New Roman"/>
                    <a:ea typeface="Times New Roman"/>
                    <a:cs typeface="Arial"/>
                  </a:rPr>
                  <a:t> </a:t>
                </a:r>
                <a:r>
                  <a:rPr lang="en-US" sz="1600" dirty="0">
                    <a:effectLst/>
                    <a:latin typeface="Times New Roman"/>
                    <a:ea typeface="Times New Roman"/>
                  </a:rPr>
                  <a:t>        </a:t>
                </a:r>
                <a14:m>
                  <m:oMath xmlns:m="http://schemas.openxmlformats.org/officeDocument/2006/math">
                    <m:r>
                      <a:rPr lang="en-US" sz="1600" i="1">
                        <a:effectLst/>
                        <a:latin typeface="Cambria Math"/>
                        <a:ea typeface="Times New Roman"/>
                        <a:cs typeface="Times New Roman"/>
                      </a:rPr>
                      <m:t> </m:t>
                    </m:r>
                    <m:r>
                      <a:rPr lang="en-US" sz="1600" i="1">
                        <a:effectLst/>
                        <a:latin typeface="Cambria Math"/>
                        <a:ea typeface="Times New Roman"/>
                        <a:cs typeface="Times New Roman"/>
                      </a:rPr>
                      <m:t>𝑞</m:t>
                    </m:r>
                    <m:r>
                      <a:rPr lang="en-US" sz="1600" i="1">
                        <a:effectLst/>
                        <a:latin typeface="Cambria Math"/>
                        <a:ea typeface="Times New Roman"/>
                        <a:cs typeface="Times New Roman"/>
                      </a:rPr>
                      <m:t>(</m:t>
                    </m:r>
                    <m:r>
                      <a:rPr lang="en-US" sz="1600" i="1">
                        <a:effectLst/>
                        <a:latin typeface="Cambria Math"/>
                        <a:ea typeface="Times New Roman"/>
                        <a:cs typeface="Times New Roman"/>
                      </a:rPr>
                      <m:t>𝑡</m:t>
                    </m:r>
                    <m:r>
                      <a:rPr lang="en-US" sz="1600" i="1">
                        <a:effectLst/>
                        <a:latin typeface="Cambria Math"/>
                        <a:ea typeface="Times New Roman"/>
                        <a:cs typeface="Times New Roman"/>
                      </a:rPr>
                      <m:t>)=</m:t>
                    </m:r>
                    <m:nary>
                      <m:naryPr>
                        <m:chr m:val="∑"/>
                        <m:limLoc m:val="undOvr"/>
                        <m:supHide m:val="on"/>
                        <m:ctrlPr>
                          <a:rPr lang="en-US" sz="1600" i="1">
                            <a:effectLst/>
                            <a:latin typeface="Cambria Math"/>
                            <a:ea typeface="Times New Roman"/>
                            <a:cs typeface="Times New Roman"/>
                          </a:rPr>
                        </m:ctrlPr>
                      </m:naryPr>
                      <m:sub>
                        <m:r>
                          <a:rPr lang="en-US" sz="1600" i="1">
                            <a:effectLst/>
                            <a:latin typeface="Cambria Math"/>
                            <a:ea typeface="Times New Roman"/>
                            <a:cs typeface="Times New Roman"/>
                          </a:rPr>
                          <m:t>𝑘</m:t>
                        </m:r>
                      </m:sub>
                      <m:sup/>
                      <m:e>
                        <m:r>
                          <a:rPr lang="en-US" sz="1600" i="1">
                            <a:effectLst/>
                            <a:latin typeface="Cambria Math"/>
                            <a:ea typeface="Times New Roman"/>
                            <a:cs typeface="Times New Roman"/>
                          </a:rPr>
                          <m:t>𝑞</m:t>
                        </m:r>
                        <m:d>
                          <m:dPr>
                            <m:ctrlPr>
                              <a:rPr lang="en-US" sz="1600" i="1">
                                <a:effectLst/>
                                <a:latin typeface="Cambria Math"/>
                                <a:ea typeface="Times New Roman"/>
                                <a:cs typeface="Times New Roman"/>
                              </a:rPr>
                            </m:ctrlPr>
                          </m:dPr>
                          <m:e>
                            <m:sSub>
                              <m:sSubPr>
                                <m:ctrlPr>
                                  <a:rPr lang="en-US" sz="1600" i="1">
                                    <a:effectLst/>
                                    <a:latin typeface="Cambria Math"/>
                                    <a:cs typeface="Times New Roman"/>
                                  </a:rPr>
                                </m:ctrlPr>
                              </m:sSubPr>
                              <m:e>
                                <m:r>
                                  <a:rPr lang="en-US" sz="1600" i="1">
                                    <a:effectLst/>
                                    <a:latin typeface="Cambria Math"/>
                                    <a:ea typeface="Calibri"/>
                                    <a:cs typeface="Times New Roman"/>
                                  </a:rPr>
                                  <m:t> </m:t>
                                </m:r>
                                <m:r>
                                  <a:rPr lang="en-US" sz="1600" i="1">
                                    <a:effectLst/>
                                    <a:latin typeface="Cambria Math"/>
                                    <a:ea typeface="Calibri"/>
                                    <a:cs typeface="Times New Roman"/>
                                  </a:rPr>
                                  <m:t>𝑘𝑇</m:t>
                                </m:r>
                              </m:e>
                              <m:sub>
                                <m:r>
                                  <a:rPr lang="en-US" sz="1600" i="1">
                                    <a:effectLst/>
                                    <a:latin typeface="Cambria Math"/>
                                    <a:ea typeface="Calibri"/>
                                    <a:cs typeface="Times New Roman"/>
                                  </a:rPr>
                                  <m:t>𝑠</m:t>
                                </m:r>
                              </m:sub>
                            </m:sSub>
                          </m:e>
                        </m:d>
                      </m:e>
                    </m:nary>
                    <m:r>
                      <a:rPr lang="en-US" sz="1600" i="1">
                        <a:effectLst/>
                        <a:latin typeface="Cambria Math"/>
                        <a:ea typeface="Times New Roman"/>
                        <a:cs typeface="Times New Roman"/>
                      </a:rPr>
                      <m:t>𝑠𝑖𝑛𝑐</m:t>
                    </m:r>
                    <m:r>
                      <a:rPr lang="en-US" sz="1600" i="1">
                        <a:effectLst/>
                        <a:latin typeface="Cambria Math"/>
                        <a:ea typeface="Times New Roman"/>
                        <a:cs typeface="Times New Roman"/>
                      </a:rPr>
                      <m:t>(</m:t>
                    </m:r>
                    <m:r>
                      <a:rPr lang="en-US" sz="1600" i="1">
                        <a:effectLst/>
                        <a:latin typeface="Cambria Math"/>
                        <a:ea typeface="Times New Roman"/>
                        <a:cs typeface="Times New Roman"/>
                      </a:rPr>
                      <m:t>2</m:t>
                    </m:r>
                    <m:r>
                      <a:rPr lang="en-US" sz="1600" i="1">
                        <a:latin typeface="Cambria Math"/>
                        <a:ea typeface="Times New Roman"/>
                        <a:cs typeface="Times New Roman"/>
                      </a:rPr>
                      <m:t>𝜋</m:t>
                    </m:r>
                    <m:r>
                      <a:rPr lang="en-US" sz="1600" i="1">
                        <a:latin typeface="Cambria Math"/>
                        <a:ea typeface="Times New Roman"/>
                        <a:cs typeface="Times New Roman"/>
                      </a:rPr>
                      <m:t>𝐵𝑡</m:t>
                    </m:r>
                    <m:r>
                      <a:rPr lang="en-US" sz="1600" i="1">
                        <a:latin typeface="Cambria Math"/>
                        <a:ea typeface="Times New Roman"/>
                        <a:cs typeface="Times New Roman"/>
                      </a:rPr>
                      <m:t>−</m:t>
                    </m:r>
                    <m:r>
                      <a:rPr lang="en-US" sz="1600" i="1">
                        <a:latin typeface="Cambria Math"/>
                        <a:ea typeface="Times New Roman"/>
                        <a:cs typeface="Times New Roman"/>
                      </a:rPr>
                      <m:t>𝑘</m:t>
                    </m:r>
                    <m:r>
                      <a:rPr lang="en-US" sz="1600" i="1">
                        <a:latin typeface="Cambria Math"/>
                        <a:ea typeface="Times New Roman"/>
                        <a:cs typeface="Times New Roman"/>
                      </a:rPr>
                      <m:t>𝜋</m:t>
                    </m:r>
                    <m:r>
                      <a:rPr lang="en-US" sz="1600" i="1">
                        <a:latin typeface="Cambria Math"/>
                        <a:ea typeface="Times New Roman"/>
                        <a:cs typeface="Times New Roman"/>
                      </a:rPr>
                      <m:t>)</m:t>
                    </m:r>
                    <m:r>
                      <m:rPr>
                        <m:nor/>
                      </m:rPr>
                      <a:rPr lang="en-US" sz="1600" dirty="0">
                        <a:latin typeface="Times New Roman"/>
                        <a:ea typeface="Times New Roman"/>
                      </a:rPr>
                      <m:t>                                   (</m:t>
                    </m:r>
                    <m:r>
                      <m:rPr>
                        <m:nor/>
                      </m:rPr>
                      <a:rPr lang="en-US" sz="1600" dirty="0">
                        <a:latin typeface="Times New Roman"/>
                        <a:ea typeface="Times New Roman"/>
                      </a:rPr>
                      <m:t>7</m:t>
                    </m:r>
                    <m:r>
                      <m:rPr>
                        <m:nor/>
                      </m:rPr>
                      <a:rPr lang="en-US" sz="1600" dirty="0">
                        <a:latin typeface="Times New Roman"/>
                        <a:ea typeface="Times New Roman"/>
                      </a:rPr>
                      <m:t>)</m:t>
                    </m:r>
                  </m:oMath>
                </a14:m>
                <a:endParaRPr lang="ar-IQ" sz="1600" dirty="0"/>
              </a:p>
              <a:p>
                <a:pPr algn="l"/>
                <a14:m>
                  <m:oMath xmlns:m="http://schemas.openxmlformats.org/officeDocument/2006/math">
                    <m:r>
                      <m:rPr>
                        <m:nor/>
                      </m:rPr>
                      <a:rPr lang="en-US" sz="1600"/>
                      <m:t>Where</m:t>
                    </m:r>
                    <m:r>
                      <m:rPr>
                        <m:nor/>
                      </m:rPr>
                      <a:rPr lang="en-US" sz="1600"/>
                      <m:t>, </m:t>
                    </m:r>
                  </m:oMath>
                </a14:m>
                <a:endParaRPr lang="en-US" sz="1600" dirty="0"/>
              </a:p>
              <a:p>
                <a:pPr algn="l"/>
                <a14:m>
                  <m:oMath xmlns:m="http://schemas.openxmlformats.org/officeDocument/2006/math">
                    <m:r>
                      <m:rPr>
                        <m:nor/>
                      </m:rPr>
                      <a:rPr lang="en-US" sz="1600"/>
                      <m:t>q</m:t>
                    </m:r>
                    <m:r>
                      <m:rPr>
                        <m:nor/>
                      </m:rPr>
                      <a:rPr lang="en-US" sz="1600"/>
                      <m:t>(</m:t>
                    </m:r>
                    <m:r>
                      <m:rPr>
                        <m:nor/>
                      </m:rPr>
                      <a:rPr lang="en-US" sz="1600"/>
                      <m:t>t</m:t>
                    </m:r>
                    <m:r>
                      <m:rPr>
                        <m:nor/>
                      </m:rPr>
                      <a:rPr lang="en-US" sz="1600"/>
                      <m:t>) = </m:t>
                    </m:r>
                    <m:r>
                      <m:rPr>
                        <m:nor/>
                      </m:rPr>
                      <a:rPr lang="en-US" sz="1600"/>
                      <m:t>Unwanted</m:t>
                    </m:r>
                    <m:r>
                      <m:rPr>
                        <m:nor/>
                      </m:rPr>
                      <a:rPr lang="en-US" sz="1600"/>
                      <m:t> </m:t>
                    </m:r>
                    <m:r>
                      <m:rPr>
                        <m:nor/>
                      </m:rPr>
                      <a:rPr lang="en-US" sz="1600"/>
                      <m:t>signal</m:t>
                    </m:r>
                    <m:r>
                      <m:rPr>
                        <m:nor/>
                      </m:rPr>
                      <a:rPr lang="en-US" sz="1600"/>
                      <m:t> (</m:t>
                    </m:r>
                    <m:r>
                      <m:rPr>
                        <m:nor/>
                      </m:rPr>
                      <a:rPr lang="en-US" sz="1600"/>
                      <m:t>i</m:t>
                    </m:r>
                    <m:r>
                      <m:rPr>
                        <m:nor/>
                      </m:rPr>
                      <a:rPr lang="en-US" sz="1600"/>
                      <m:t>.</m:t>
                    </m:r>
                    <m:r>
                      <m:rPr>
                        <m:nor/>
                      </m:rPr>
                      <a:rPr lang="en-US" sz="1600"/>
                      <m:t>e</m:t>
                    </m:r>
                    <m:r>
                      <m:rPr>
                        <m:nor/>
                      </m:rPr>
                      <a:rPr lang="en-US" sz="1600"/>
                      <m:t>. </m:t>
                    </m:r>
                    <m:r>
                      <m:rPr>
                        <m:nor/>
                      </m:rPr>
                      <a:rPr lang="en-US" sz="1600"/>
                      <m:t>noise</m:t>
                    </m:r>
                    <m:r>
                      <m:rPr>
                        <m:nor/>
                      </m:rPr>
                      <a:rPr lang="en-US" sz="1600"/>
                      <m:t> </m:t>
                    </m:r>
                    <m:r>
                      <m:rPr>
                        <m:nor/>
                      </m:rPr>
                      <a:rPr lang="en-US" sz="1600"/>
                      <m:t>signal</m:t>
                    </m:r>
                    <m:r>
                      <m:rPr>
                        <m:nor/>
                      </m:rPr>
                      <a:rPr lang="en-US" sz="1600"/>
                      <m:t>) </m:t>
                    </m:r>
                    <m:r>
                      <m:rPr>
                        <m:nor/>
                      </m:rPr>
                      <a:rPr lang="en-US" sz="1600"/>
                      <m:t>caused</m:t>
                    </m:r>
                    <m:r>
                      <m:rPr>
                        <m:nor/>
                      </m:rPr>
                      <a:rPr lang="en-US" sz="1600"/>
                      <m:t> </m:t>
                    </m:r>
                    <m:r>
                      <m:rPr>
                        <m:nor/>
                      </m:rPr>
                      <a:rPr lang="en-US" sz="1600"/>
                      <m:t>by</m:t>
                    </m:r>
                    <m:r>
                      <m:rPr>
                        <m:nor/>
                      </m:rPr>
                      <a:rPr lang="en-US" sz="1600"/>
                      <m:t> </m:t>
                    </m:r>
                    <m:r>
                      <m:rPr>
                        <m:nor/>
                      </m:rPr>
                      <a:rPr lang="en-US" sz="1600"/>
                      <m:t>the</m:t>
                    </m:r>
                    <m:r>
                      <m:rPr>
                        <m:nor/>
                      </m:rPr>
                      <a:rPr lang="en-US" sz="1600"/>
                      <m:t> </m:t>
                    </m:r>
                    <m:r>
                      <m:rPr>
                        <m:nor/>
                      </m:rPr>
                      <a:rPr lang="en-US" sz="1600"/>
                      <m:t>quantizer</m:t>
                    </m:r>
                    <m:r>
                      <m:rPr>
                        <m:nor/>
                      </m:rPr>
                      <a:rPr lang="en-US" sz="1600"/>
                      <m:t>. </m:t>
                    </m:r>
                  </m:oMath>
                </a14:m>
                <a:endParaRPr lang="en-US" sz="1600" dirty="0" smtClean="0"/>
              </a:p>
              <a:p>
                <a:pPr algn="l"/>
                <a14:m>
                  <m:oMath xmlns:m="http://schemas.openxmlformats.org/officeDocument/2006/math">
                    <m:r>
                      <m:rPr>
                        <m:nor/>
                      </m:rPr>
                      <a:rPr lang="en-US" sz="1600"/>
                      <m:t>Hence</m:t>
                    </m:r>
                    <m:r>
                      <m:rPr>
                        <m:nor/>
                      </m:rPr>
                      <a:rPr lang="en-US" sz="1600"/>
                      <m:t>, </m:t>
                    </m:r>
                    <m:r>
                      <m:rPr>
                        <m:nor/>
                      </m:rPr>
                      <a:rPr lang="en-US" sz="1600"/>
                      <m:t>it</m:t>
                    </m:r>
                    <m:r>
                      <m:rPr>
                        <m:nor/>
                      </m:rPr>
                      <a:rPr lang="en-US" sz="1600"/>
                      <m:t> </m:t>
                    </m:r>
                    <m:r>
                      <m:rPr>
                        <m:nor/>
                      </m:rPr>
                      <a:rPr lang="en-US" sz="1600"/>
                      <m:t>is</m:t>
                    </m:r>
                    <m:r>
                      <m:rPr>
                        <m:nor/>
                      </m:rPr>
                      <a:rPr lang="en-US" sz="1600"/>
                      <m:t> </m:t>
                    </m:r>
                    <m:r>
                      <m:rPr>
                        <m:nor/>
                      </m:rPr>
                      <a:rPr lang="en-US" sz="1600"/>
                      <m:t>called</m:t>
                    </m:r>
                    <m:r>
                      <m:rPr>
                        <m:nor/>
                      </m:rPr>
                      <a:rPr lang="en-US" sz="1600"/>
                      <m:t> </m:t>
                    </m:r>
                    <m:r>
                      <m:rPr>
                        <m:nor/>
                      </m:rPr>
                      <a:rPr lang="en-US" sz="1600"/>
                      <m:t>quantization</m:t>
                    </m:r>
                    <m:r>
                      <m:rPr>
                        <m:nor/>
                      </m:rPr>
                      <a:rPr lang="en-US" sz="1600"/>
                      <m:t> </m:t>
                    </m:r>
                    <m:r>
                      <m:rPr>
                        <m:nor/>
                      </m:rPr>
                      <a:rPr lang="en-US" sz="1600"/>
                      <m:t>noise</m:t>
                    </m:r>
                    <m:r>
                      <m:rPr>
                        <m:nor/>
                      </m:rPr>
                      <a:rPr lang="en-US" sz="1600"/>
                      <m:t>. </m:t>
                    </m:r>
                  </m:oMath>
                </a14:m>
                <a:endParaRPr lang="en-US" sz="1600" dirty="0"/>
              </a:p>
              <a:p>
                <a:pPr algn="l"/>
                <a14:m>
                  <m:oMath xmlns:m="http://schemas.openxmlformats.org/officeDocument/2006/math">
                    <m:r>
                      <m:rPr>
                        <m:nor/>
                      </m:rPr>
                      <a:rPr lang="en-US" sz="1600"/>
                      <m:t> </m:t>
                    </m:r>
                  </m:oMath>
                </a14:m>
                <a:endParaRPr lang="en-US" sz="1600" dirty="0"/>
              </a:p>
              <a:p>
                <a:pPr algn="l"/>
                <a14:m>
                  <m:oMath xmlns:m="http://schemas.openxmlformats.org/officeDocument/2006/math">
                    <m:r>
                      <m:rPr>
                        <m:nor/>
                      </m:rPr>
                      <a:rPr lang="en-US" sz="1600"/>
                      <m:t>To</m:t>
                    </m:r>
                    <m:r>
                      <m:rPr>
                        <m:nor/>
                      </m:rPr>
                      <a:rPr lang="en-US" sz="1600"/>
                      <m:t> </m:t>
                    </m:r>
                    <m:r>
                      <m:rPr>
                        <m:nor/>
                      </m:rPr>
                      <a:rPr lang="en-US" sz="1600"/>
                      <m:t>get</m:t>
                    </m:r>
                    <m:r>
                      <m:rPr>
                        <m:nor/>
                      </m:rPr>
                      <a:rPr lang="en-US" sz="1600"/>
                      <m:t> </m:t>
                    </m:r>
                    <m:r>
                      <m:rPr>
                        <m:nor/>
                      </m:rPr>
                      <a:rPr lang="en-US" sz="1600"/>
                      <m:t>the</m:t>
                    </m:r>
                    <m:r>
                      <m:rPr>
                        <m:nor/>
                      </m:rPr>
                      <a:rPr lang="en-US" sz="1600"/>
                      <m:t> </m:t>
                    </m:r>
                    <m:r>
                      <m:rPr>
                        <m:nor/>
                      </m:rPr>
                      <a:rPr lang="en-US" sz="1600"/>
                      <m:t>power</m:t>
                    </m:r>
                    <m:r>
                      <m:rPr>
                        <m:nor/>
                      </m:rPr>
                      <a:rPr lang="en-US" sz="1600"/>
                      <m:t> </m:t>
                    </m:r>
                    <m:r>
                      <m:rPr>
                        <m:nor/>
                      </m:rPr>
                      <a:rPr lang="en-US" sz="1600"/>
                      <m:t>of</m:t>
                    </m:r>
                    <m:r>
                      <m:rPr>
                        <m:nor/>
                      </m:rPr>
                      <a:rPr lang="en-US" sz="1600"/>
                      <m:t> </m:t>
                    </m:r>
                    <m:r>
                      <m:rPr>
                        <m:nor/>
                      </m:rPr>
                      <a:rPr lang="en-US" sz="1600"/>
                      <m:t>the</m:t>
                    </m:r>
                    <m:r>
                      <m:rPr>
                        <m:nor/>
                      </m:rPr>
                      <a:rPr lang="en-US" sz="1600"/>
                      <m:t> </m:t>
                    </m:r>
                    <m:r>
                      <m:rPr>
                        <m:nor/>
                      </m:rPr>
                      <a:rPr lang="en-US" sz="1600"/>
                      <m:t>quantization</m:t>
                    </m:r>
                    <m:r>
                      <m:rPr>
                        <m:nor/>
                      </m:rPr>
                      <a:rPr lang="en-US" sz="1600"/>
                      <m:t> </m:t>
                    </m:r>
                    <m:r>
                      <m:rPr>
                        <m:nor/>
                      </m:rPr>
                      <a:rPr lang="en-US" sz="1600"/>
                      <m:t>noise</m:t>
                    </m:r>
                    <m:r>
                      <m:rPr>
                        <m:nor/>
                      </m:rPr>
                      <a:rPr lang="en-US" sz="1600"/>
                      <m:t>, </m:t>
                    </m:r>
                    <m:r>
                      <m:rPr>
                        <m:nor/>
                      </m:rPr>
                      <a:rPr lang="en-US" sz="1600"/>
                      <m:t>we</m:t>
                    </m:r>
                    <m:r>
                      <m:rPr>
                        <m:nor/>
                      </m:rPr>
                      <a:rPr lang="en-US" sz="1600"/>
                      <m:t> </m:t>
                    </m:r>
                    <m:r>
                      <m:rPr>
                        <m:nor/>
                      </m:rPr>
                      <a:rPr lang="en-US" sz="1600"/>
                      <m:t>apply</m:t>
                    </m:r>
                    <m:r>
                      <m:rPr>
                        <m:nor/>
                      </m:rPr>
                      <a:rPr lang="en-US" sz="1600"/>
                      <m:t>:</m:t>
                    </m:r>
                  </m:oMath>
                </a14:m>
                <a:endParaRPr lang="en-US" sz="1600" dirty="0"/>
              </a:p>
              <a:p>
                <a:pPr algn="l"/>
                <a14:m>
                  <m:oMath xmlns:m="http://schemas.openxmlformats.org/officeDocument/2006/math">
                    <m:r>
                      <m:rPr>
                        <m:nor/>
                      </m:rPr>
                      <a:rPr lang="en-US" sz="1600"/>
                      <m:t> </m:t>
                    </m:r>
                  </m:oMath>
                </a14:m>
                <a:endParaRPr lang="en-US" sz="1600" dirty="0"/>
              </a:p>
              <a:p>
                <a:pPr algn="l"/>
                <a14:m>
                  <m:oMath xmlns:m="http://schemas.openxmlformats.org/officeDocument/2006/math">
                    <m:r>
                      <m:rPr>
                        <m:nor/>
                      </m:rPr>
                      <a:rPr lang="en-US" sz="1600"/>
                      <m:t>     </m:t>
                    </m:r>
                    <m:func>
                      <m:funcPr>
                        <m:ctrlPr>
                          <a:rPr lang="en-US" sz="1600" i="1">
                            <a:latin typeface="Cambria Math"/>
                          </a:rPr>
                        </m:ctrlPr>
                      </m:funcPr>
                      <m:fName>
                        <m:limLow>
                          <m:limLowPr>
                            <m:ctrlPr>
                              <a:rPr lang="en-US" sz="1600" i="1">
                                <a:latin typeface="Cambria Math"/>
                              </a:rPr>
                            </m:ctrlPr>
                          </m:limLowPr>
                          <m:e>
                            <m:sSup>
                              <m:sSupPr>
                                <m:ctrlPr>
                                  <a:rPr lang="en-US" sz="1600" i="1">
                                    <a:latin typeface="Cambria Math"/>
                                  </a:rPr>
                                </m:ctrlPr>
                              </m:sSupPr>
                              <m:e>
                                <m:r>
                                  <a:rPr lang="en-US" sz="1600" i="1">
                                    <a:latin typeface="Cambria Math"/>
                                  </a:rPr>
                                  <m:t>𝑞</m:t>
                                </m:r>
                              </m:e>
                              <m:sup>
                                <m:r>
                                  <a:rPr lang="en-US" sz="1600" i="1">
                                    <a:latin typeface="Cambria Math"/>
                                  </a:rPr>
                                  <m:t>2</m:t>
                                </m:r>
                              </m:sup>
                            </m:sSup>
                            <m:r>
                              <a:rPr lang="en-US" sz="1600">
                                <a:latin typeface="Cambria Math"/>
                              </a:rPr>
                              <m:t>(</m:t>
                            </m:r>
                            <m:r>
                              <m:rPr>
                                <m:sty m:val="p"/>
                              </m:rPr>
                              <a:rPr lang="en-US" sz="1600">
                                <a:latin typeface="Cambria Math"/>
                              </a:rPr>
                              <m:t>t</m:t>
                            </m:r>
                            <m:r>
                              <a:rPr lang="en-US" sz="1600">
                                <a:latin typeface="Cambria Math"/>
                              </a:rPr>
                              <m:t>)=</m:t>
                            </m:r>
                            <m:r>
                              <m:rPr>
                                <m:sty m:val="p"/>
                              </m:rPr>
                              <a:rPr lang="en-US" sz="1600">
                                <a:latin typeface="Cambria Math"/>
                              </a:rPr>
                              <m:t>lim</m:t>
                            </m:r>
                          </m:e>
                          <m:lim>
                            <m:r>
                              <a:rPr lang="en-US" sz="1600" i="1">
                                <a:latin typeface="Cambria Math"/>
                              </a:rPr>
                              <m:t>𝑇</m:t>
                            </m:r>
                            <m:r>
                              <a:rPr lang="en-US" sz="1600" i="1">
                                <a:latin typeface="Cambria Math"/>
                              </a:rPr>
                              <m:t>→∞</m:t>
                            </m:r>
                          </m:lim>
                        </m:limLow>
                      </m:fName>
                      <m:e>
                        <m:r>
                          <a:rPr lang="en-US" sz="1600" i="1">
                            <a:latin typeface="Cambria Math"/>
                          </a:rPr>
                          <m:t>1</m:t>
                        </m:r>
                        <m:r>
                          <a:rPr lang="en-US" sz="1600" i="1">
                            <a:latin typeface="Cambria Math"/>
                          </a:rPr>
                          <m:t>/</m:t>
                        </m:r>
                        <m:r>
                          <a:rPr lang="en-US" sz="1600" i="1">
                            <a:latin typeface="Cambria Math"/>
                          </a:rPr>
                          <m:t>𝑇</m:t>
                        </m:r>
                      </m:e>
                    </m:func>
                    <m:nary>
                      <m:naryPr>
                        <m:limLoc m:val="subSup"/>
                        <m:ctrlPr>
                          <a:rPr lang="en-US" sz="1600" i="1">
                            <a:latin typeface="Cambria Math"/>
                          </a:rPr>
                        </m:ctrlPr>
                      </m:naryPr>
                      <m:sub>
                        <m:r>
                          <a:rPr lang="en-US" sz="1600" i="1">
                            <a:latin typeface="Cambria Math"/>
                          </a:rPr>
                          <m:t>−</m:t>
                        </m:r>
                        <m:r>
                          <a:rPr lang="en-US" sz="1600" i="1">
                            <a:latin typeface="Cambria Math"/>
                          </a:rPr>
                          <m:t>𝑇</m:t>
                        </m:r>
                        <m:r>
                          <a:rPr lang="en-US" sz="1600" i="1">
                            <a:latin typeface="Cambria Math"/>
                          </a:rPr>
                          <m:t>/</m:t>
                        </m:r>
                        <m:r>
                          <a:rPr lang="en-US" sz="1600" i="1">
                            <a:latin typeface="Cambria Math"/>
                          </a:rPr>
                          <m:t>2</m:t>
                        </m:r>
                      </m:sub>
                      <m:sup>
                        <m:r>
                          <a:rPr lang="en-US" sz="1600" i="1">
                            <a:latin typeface="Cambria Math"/>
                          </a:rPr>
                          <m:t>𝑇</m:t>
                        </m:r>
                        <m:r>
                          <a:rPr lang="en-US" sz="1600" i="1">
                            <a:latin typeface="Cambria Math"/>
                          </a:rPr>
                          <m:t>/</m:t>
                        </m:r>
                        <m:r>
                          <a:rPr lang="en-US" sz="1600" i="1">
                            <a:latin typeface="Cambria Math"/>
                          </a:rPr>
                          <m:t>2</m:t>
                        </m:r>
                      </m:sup>
                      <m:e>
                        <m:sSup>
                          <m:sSupPr>
                            <m:ctrlPr>
                              <a:rPr lang="en-US" sz="1600" i="1">
                                <a:latin typeface="Cambria Math"/>
                              </a:rPr>
                            </m:ctrlPr>
                          </m:sSupPr>
                          <m:e>
                            <m:r>
                              <a:rPr lang="en-US" sz="1600" i="1">
                                <a:latin typeface="Cambria Math"/>
                              </a:rPr>
                              <m:t>𝑞</m:t>
                            </m:r>
                          </m:e>
                          <m:sup>
                            <m:r>
                              <a:rPr lang="en-US" sz="1600" i="1">
                                <a:latin typeface="Cambria Math"/>
                              </a:rPr>
                              <m:t>2</m:t>
                            </m:r>
                          </m:sup>
                        </m:sSup>
                        <m:r>
                          <a:rPr lang="en-US" sz="1600">
                            <a:latin typeface="Cambria Math"/>
                          </a:rPr>
                          <m:t>(</m:t>
                        </m:r>
                        <m:r>
                          <m:rPr>
                            <m:sty m:val="p"/>
                          </m:rPr>
                          <a:rPr lang="en-US" sz="1600">
                            <a:latin typeface="Cambria Math"/>
                          </a:rPr>
                          <m:t>t</m:t>
                        </m:r>
                        <m:r>
                          <a:rPr lang="en-US" sz="1600">
                            <a:latin typeface="Cambria Math"/>
                          </a:rPr>
                          <m:t>)</m:t>
                        </m:r>
                      </m:e>
                    </m:nary>
                    <m:r>
                      <a:rPr lang="en-US" sz="1600" i="1">
                        <a:latin typeface="Cambria Math"/>
                      </a:rPr>
                      <m:t> </m:t>
                    </m:r>
                    <m:r>
                      <a:rPr lang="en-US" sz="1600" i="1">
                        <a:latin typeface="Cambria Math"/>
                      </a:rPr>
                      <m:t>𝑑𝑡</m:t>
                    </m:r>
                    <m:r>
                      <m:rPr>
                        <m:nor/>
                      </m:rPr>
                      <a:rPr lang="en-US" sz="1600"/>
                      <m:t>                                                         </m:t>
                    </m:r>
                    <m:r>
                      <m:rPr>
                        <m:nor/>
                      </m:rPr>
                      <a:rPr lang="en-US" sz="1600"/>
                      <m:t>(</m:t>
                    </m:r>
                    <m:r>
                      <m:rPr>
                        <m:nor/>
                      </m:rPr>
                      <a:rPr lang="en-US" sz="1600"/>
                      <m:t>8</m:t>
                    </m:r>
                    <m:r>
                      <m:rPr>
                        <m:nor/>
                      </m:rPr>
                      <a:rPr lang="en-US" sz="1600"/>
                      <m:t>)</m:t>
                    </m:r>
                  </m:oMath>
                </a14:m>
                <a:endParaRPr lang="en-US" sz="1600" dirty="0"/>
              </a:p>
              <a:p>
                <a:pPr algn="l"/>
                <a14:m>
                  <m:oMath xmlns:m="http://schemas.openxmlformats.org/officeDocument/2006/math">
                    <m:r>
                      <m:rPr>
                        <m:nor/>
                      </m:rPr>
                      <a:rPr lang="en-US" sz="1600"/>
                      <m:t> </m:t>
                    </m:r>
                  </m:oMath>
                </a14:m>
                <a:endParaRPr lang="en-US" sz="1600" dirty="0"/>
              </a:p>
              <a:p>
                <a:pPr algn="l"/>
                <a14:m>
                  <m:oMath xmlns:m="http://schemas.openxmlformats.org/officeDocument/2006/math">
                    <m:r>
                      <m:rPr>
                        <m:nor/>
                      </m:rPr>
                      <a:rPr lang="en-US" sz="1600"/>
                      <m:t>              = </m:t>
                    </m:r>
                    <m:func>
                      <m:funcPr>
                        <m:ctrlPr>
                          <a:rPr lang="en-US" sz="1600" i="1">
                            <a:latin typeface="Cambria Math"/>
                          </a:rPr>
                        </m:ctrlPr>
                      </m:funcPr>
                      <m:fName>
                        <m:limLow>
                          <m:limLowPr>
                            <m:ctrlPr>
                              <a:rPr lang="en-US" sz="1600" i="1">
                                <a:latin typeface="Cambria Math"/>
                              </a:rPr>
                            </m:ctrlPr>
                          </m:limLowPr>
                          <m:e>
                            <m:r>
                              <m:rPr>
                                <m:sty m:val="p"/>
                              </m:rPr>
                              <a:rPr lang="en-US" sz="1600">
                                <a:latin typeface="Cambria Math"/>
                              </a:rPr>
                              <m:t>lim</m:t>
                            </m:r>
                          </m:e>
                          <m:lim>
                            <m:r>
                              <a:rPr lang="en-US" sz="1600" i="1">
                                <a:latin typeface="Cambria Math"/>
                              </a:rPr>
                              <m:t>𝑇</m:t>
                            </m:r>
                            <m:r>
                              <a:rPr lang="en-US" sz="1600" i="1">
                                <a:latin typeface="Cambria Math"/>
                              </a:rPr>
                              <m:t>→∞</m:t>
                            </m:r>
                          </m:lim>
                        </m:limLow>
                      </m:fName>
                      <m:e>
                        <m:r>
                          <a:rPr lang="en-US" sz="1600" i="1">
                            <a:latin typeface="Cambria Math"/>
                          </a:rPr>
                          <m:t>1</m:t>
                        </m:r>
                        <m:r>
                          <a:rPr lang="en-US" sz="1600" i="1">
                            <a:latin typeface="Cambria Math"/>
                          </a:rPr>
                          <m:t>/</m:t>
                        </m:r>
                        <m:r>
                          <a:rPr lang="en-US" sz="1600" i="1">
                            <a:latin typeface="Cambria Math"/>
                          </a:rPr>
                          <m:t>𝑇</m:t>
                        </m:r>
                      </m:e>
                    </m:func>
                    <m:nary>
                      <m:naryPr>
                        <m:limLoc m:val="subSup"/>
                        <m:ctrlPr>
                          <a:rPr lang="en-US" sz="1600" i="1">
                            <a:latin typeface="Cambria Math"/>
                          </a:rPr>
                        </m:ctrlPr>
                      </m:naryPr>
                      <m:sub>
                        <m:r>
                          <a:rPr lang="en-US" sz="1600" i="1">
                            <a:latin typeface="Cambria Math"/>
                          </a:rPr>
                          <m:t>−</m:t>
                        </m:r>
                        <m:r>
                          <a:rPr lang="en-US" sz="1600" i="1">
                            <a:latin typeface="Cambria Math"/>
                          </a:rPr>
                          <m:t>𝑇</m:t>
                        </m:r>
                        <m:r>
                          <a:rPr lang="en-US" sz="1600" i="1">
                            <a:latin typeface="Cambria Math"/>
                          </a:rPr>
                          <m:t>/</m:t>
                        </m:r>
                        <m:r>
                          <a:rPr lang="en-US" sz="1600" i="1">
                            <a:latin typeface="Cambria Math"/>
                          </a:rPr>
                          <m:t>2</m:t>
                        </m:r>
                      </m:sub>
                      <m:sup>
                        <m:r>
                          <a:rPr lang="en-US" sz="1600" i="1">
                            <a:latin typeface="Cambria Math"/>
                          </a:rPr>
                          <m:t>𝑇</m:t>
                        </m:r>
                        <m:r>
                          <a:rPr lang="en-US" sz="1600" i="1">
                            <a:latin typeface="Cambria Math"/>
                          </a:rPr>
                          <m:t>/</m:t>
                        </m:r>
                        <m:r>
                          <a:rPr lang="en-US" sz="1600" i="1">
                            <a:latin typeface="Cambria Math"/>
                          </a:rPr>
                          <m:t>2</m:t>
                        </m:r>
                      </m:sup>
                      <m:e>
                        <m:sSup>
                          <m:sSupPr>
                            <m:ctrlPr>
                              <a:rPr lang="en-US" sz="1600" i="1">
                                <a:latin typeface="Cambria Math"/>
                              </a:rPr>
                            </m:ctrlPr>
                          </m:sSupPr>
                          <m:e>
                            <m:r>
                              <a:rPr lang="en-US" sz="1600" i="1">
                                <a:latin typeface="Cambria Math"/>
                              </a:rPr>
                              <m:t>[</m:t>
                            </m:r>
                            <m:nary>
                              <m:naryPr>
                                <m:chr m:val="∑"/>
                                <m:limLoc m:val="undOvr"/>
                                <m:supHide m:val="on"/>
                                <m:ctrlPr>
                                  <a:rPr lang="en-US" sz="1600" i="1">
                                    <a:latin typeface="Cambria Math"/>
                                  </a:rPr>
                                </m:ctrlPr>
                              </m:naryPr>
                              <m:sub>
                                <m:r>
                                  <a:rPr lang="en-US" sz="1600" i="1">
                                    <a:latin typeface="Cambria Math"/>
                                  </a:rPr>
                                  <m:t>𝑘</m:t>
                                </m:r>
                              </m:sub>
                              <m:sup/>
                              <m:e>
                                <m:r>
                                  <a:rPr lang="en-US" sz="1600" i="1">
                                    <a:latin typeface="Cambria Math"/>
                                  </a:rPr>
                                  <m:t>𝑞</m:t>
                                </m:r>
                                <m:d>
                                  <m:dPr>
                                    <m:ctrlPr>
                                      <a:rPr lang="en-US" sz="1600" i="1">
                                        <a:latin typeface="Cambria Math"/>
                                      </a:rPr>
                                    </m:ctrlPr>
                                  </m:dPr>
                                  <m:e>
                                    <m:sSub>
                                      <m:sSubPr>
                                        <m:ctrlPr>
                                          <a:rPr lang="en-US" sz="1600" i="1">
                                            <a:latin typeface="Cambria Math"/>
                                          </a:rPr>
                                        </m:ctrlPr>
                                      </m:sSubPr>
                                      <m:e>
                                        <m:r>
                                          <a:rPr lang="en-US" sz="1600" i="1">
                                            <a:latin typeface="Cambria Math"/>
                                          </a:rPr>
                                          <m:t> </m:t>
                                        </m:r>
                                        <m:r>
                                          <a:rPr lang="en-US" sz="1600" i="1">
                                            <a:latin typeface="Cambria Math"/>
                                          </a:rPr>
                                          <m:t>𝑘𝑇</m:t>
                                        </m:r>
                                      </m:e>
                                      <m:sub>
                                        <m:r>
                                          <a:rPr lang="en-US" sz="1600" i="1">
                                            <a:latin typeface="Cambria Math"/>
                                          </a:rPr>
                                          <m:t>𝑠</m:t>
                                        </m:r>
                                      </m:sub>
                                    </m:sSub>
                                  </m:e>
                                </m:d>
                              </m:e>
                            </m:nary>
                            <m:r>
                              <a:rPr lang="en-US" sz="1600" i="1">
                                <a:latin typeface="Cambria Math"/>
                              </a:rPr>
                              <m:t>𝑠𝑖𝑛𝑐</m:t>
                            </m:r>
                            <m:r>
                              <a:rPr lang="en-US" sz="1600" i="1">
                                <a:latin typeface="Cambria Math"/>
                              </a:rPr>
                              <m:t>(</m:t>
                            </m:r>
                            <m:r>
                              <a:rPr lang="en-US" sz="1600" i="1">
                                <a:latin typeface="Cambria Math"/>
                              </a:rPr>
                              <m:t>2</m:t>
                            </m:r>
                            <m:r>
                              <a:rPr lang="en-US" sz="1600" i="1">
                                <a:latin typeface="Cambria Math"/>
                              </a:rPr>
                              <m:t>𝜋</m:t>
                            </m:r>
                            <m:r>
                              <a:rPr lang="en-US" sz="1600" i="1">
                                <a:latin typeface="Cambria Math"/>
                              </a:rPr>
                              <m:t>𝐵𝑡</m:t>
                            </m:r>
                            <m:r>
                              <a:rPr lang="en-US" sz="1600" i="1">
                                <a:latin typeface="Cambria Math"/>
                              </a:rPr>
                              <m:t>−</m:t>
                            </m:r>
                            <m:r>
                              <a:rPr lang="en-US" sz="1600" i="1">
                                <a:latin typeface="Cambria Math"/>
                              </a:rPr>
                              <m:t>𝑘</m:t>
                            </m:r>
                            <m:r>
                              <a:rPr lang="en-US" sz="1600" i="1">
                                <a:latin typeface="Cambria Math"/>
                              </a:rPr>
                              <m:t>𝜋</m:t>
                            </m:r>
                            <m:r>
                              <a:rPr lang="en-US" sz="1600" i="1">
                                <a:latin typeface="Cambria Math"/>
                              </a:rPr>
                              <m:t>)]</m:t>
                            </m:r>
                          </m:e>
                          <m:sup>
                            <m:r>
                              <a:rPr lang="en-US" sz="1600" i="1">
                                <a:latin typeface="Cambria Math"/>
                              </a:rPr>
                              <m:t>2</m:t>
                            </m:r>
                          </m:sup>
                        </m:sSup>
                      </m:e>
                    </m:nary>
                    <m:r>
                      <a:rPr lang="en-US" sz="1600" i="1">
                        <a:latin typeface="Cambria Math"/>
                      </a:rPr>
                      <m:t> </m:t>
                    </m:r>
                    <m:r>
                      <a:rPr lang="en-US" sz="1600" i="1">
                        <a:latin typeface="Cambria Math"/>
                      </a:rPr>
                      <m:t>𝑑𝑡</m:t>
                    </m:r>
                    <m:r>
                      <m:rPr>
                        <m:nor/>
                      </m:rPr>
                      <a:rPr lang="en-US" sz="1600"/>
                      <m:t>               </m:t>
                    </m:r>
                    <m:r>
                      <m:rPr>
                        <m:nor/>
                      </m:rPr>
                      <a:rPr lang="en-US" sz="1600"/>
                      <m:t>(</m:t>
                    </m:r>
                    <m:r>
                      <m:rPr>
                        <m:nor/>
                      </m:rPr>
                      <a:rPr lang="en-US" sz="1600"/>
                      <m:t>9</m:t>
                    </m:r>
                    <m:r>
                      <m:rPr>
                        <m:nor/>
                      </m:rPr>
                      <a:rPr lang="en-US" sz="1600"/>
                      <m:t>)</m:t>
                    </m:r>
                  </m:oMath>
                </a14:m>
                <a:endParaRPr lang="en-US" sz="1600" dirty="0"/>
              </a:p>
              <a:p>
                <a:pPr algn="l"/>
                <a14:m>
                  <m:oMath xmlns:m="http://schemas.openxmlformats.org/officeDocument/2006/math">
                    <m:r>
                      <m:rPr>
                        <m:nor/>
                      </m:rPr>
                      <a:rPr lang="en-US" sz="1600"/>
                      <m:t> </m:t>
                    </m:r>
                  </m:oMath>
                </a14:m>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243"/>
                </a:stretch>
              </a:blipFill>
            </p:spPr>
            <p:txBody>
              <a:bodyPr/>
              <a:lstStyle/>
              <a:p>
                <a:r>
                  <a:rPr lang="ar-IQ">
                    <a:noFill/>
                  </a:rPr>
                  <a:t> </a:t>
                </a:r>
              </a:p>
            </p:txBody>
          </p:sp>
        </mc:Fallback>
      </mc:AlternateContent>
    </p:spTree>
    <p:extLst>
      <p:ext uri="{BB962C8B-B14F-4D97-AF65-F5344CB8AC3E}">
        <p14:creationId xmlns:p14="http://schemas.microsoft.com/office/powerpoint/2010/main" val="97607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066800"/>
                <a:ext cx="7620000" cy="5334000"/>
              </a:xfrm>
            </p:spPr>
            <p:txBody>
              <a:bodyPr/>
              <a:lstStyle/>
              <a:p>
                <a:pPr algn="l"/>
                <a:r>
                  <a:rPr lang="en-US" dirty="0"/>
                  <a:t>The main advantage of DM is the implementation simplicity since it represents each level using only one bit. The block diagram of DM is shown in figure (2). DM has three main parts or procedures, comparator, </a:t>
                </a:r>
                <a:r>
                  <a:rPr lang="en-US" dirty="0" err="1"/>
                  <a:t>quantizer</a:t>
                </a:r>
                <a:r>
                  <a:rPr lang="en-US" dirty="0"/>
                  <a:t>, and accumulator. The comparator computes the difference between the two inputs, m[n] and </a:t>
                </a:r>
                <a14:m>
                  <m:oMath xmlns:m="http://schemas.openxmlformats.org/officeDocument/2006/math">
                    <m:sSub>
                      <m:sSubPr>
                        <m:ctrlPr>
                          <a:rPr lang="en-US" i="1"/>
                        </m:ctrlPr>
                      </m:sSubPr>
                      <m:e>
                        <m:r>
                          <a:rPr lang="en-US" i="1"/>
                          <m:t>𝑚</m:t>
                        </m:r>
                      </m:e>
                      <m:sub>
                        <m:r>
                          <a:rPr lang="en-US" i="1"/>
                          <m:t>𝑞</m:t>
                        </m:r>
                      </m:sub>
                    </m:sSub>
                    <m:r>
                      <a:rPr lang="en-US"/>
                      <m:t>[</m:t>
                    </m:r>
                    <m:r>
                      <m:rPr>
                        <m:sty m:val="p"/>
                      </m:rPr>
                      <a:rPr lang="en-US"/>
                      <m:t>n</m:t>
                    </m:r>
                    <m:r>
                      <a:rPr lang="en-US" i="1"/>
                      <m:t>−</m:t>
                    </m:r>
                    <m:r>
                      <a:rPr lang="en-US"/>
                      <m:t>1</m:t>
                    </m:r>
                    <m:r>
                      <a:rPr lang="en-US"/>
                      <m:t>]</m:t>
                    </m:r>
                  </m:oMath>
                </a14:m>
                <a:r>
                  <a:rPr lang="en-US" dirty="0"/>
                  <a:t>. The </a:t>
                </a:r>
                <a:r>
                  <a:rPr lang="en-US" dirty="0" err="1"/>
                  <a:t>quantizer</a:t>
                </a:r>
                <a:r>
                  <a:rPr lang="en-US" dirty="0"/>
                  <a:t> has an output which is scaled version of </a:t>
                </a:r>
                <a:r>
                  <a:rPr lang="en-US" dirty="0" err="1"/>
                  <a:t>signum</a:t>
                </a:r>
                <a:r>
                  <a:rPr lang="en-US" dirty="0"/>
                  <a:t> function which produces either -</a:t>
                </a:r>
                <a14:m>
                  <m:oMath xmlns:m="http://schemas.openxmlformats.org/officeDocument/2006/math">
                    <m:r>
                      <a:rPr lang="en-US" i="1"/>
                      <m:t>∆</m:t>
                    </m:r>
                  </m:oMath>
                </a14:m>
                <a:r>
                  <a:rPr lang="en-US" dirty="0"/>
                  <a:t> or +</a:t>
                </a:r>
                <a14:m>
                  <m:oMath xmlns:m="http://schemas.openxmlformats.org/officeDocument/2006/math">
                    <m:r>
                      <a:rPr lang="en-US" i="1"/>
                      <m:t>∆</m:t>
                    </m:r>
                  </m:oMath>
                </a14:m>
                <a:r>
                  <a:rPr lang="en-US" dirty="0"/>
                  <a:t> as we explained. Finally, the </a:t>
                </a:r>
                <a:r>
                  <a:rPr lang="en-US" dirty="0" err="1"/>
                  <a:t>quantizer</a:t>
                </a:r>
                <a:r>
                  <a:rPr lang="en-US" dirty="0"/>
                  <a:t> output is applied to the accumulator to find out the value of the present value based on the previous values. </a:t>
                </a:r>
              </a:p>
              <a:p>
                <a:pPr algn="l"/>
                <a:r>
                  <a:rPr lang="en-US" dirty="0"/>
                  <a:t>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066800"/>
                <a:ext cx="7620000" cy="5334000"/>
              </a:xfrm>
              <a:blipFill rotWithShape="1">
                <a:blip r:embed="rId2"/>
                <a:stretch>
                  <a:fillRect l="-880" t="-686"/>
                </a:stretch>
              </a:blipFill>
            </p:spPr>
            <p:txBody>
              <a:bodyPr/>
              <a:lstStyle/>
              <a:p>
                <a:r>
                  <a:rPr lang="ar-IQ">
                    <a:noFill/>
                  </a:rPr>
                  <a:t> </a:t>
                </a:r>
              </a:p>
            </p:txBody>
          </p:sp>
        </mc:Fallback>
      </mc:AlternateContent>
    </p:spTree>
    <p:extLst>
      <p:ext uri="{BB962C8B-B14F-4D97-AF65-F5344CB8AC3E}">
        <p14:creationId xmlns:p14="http://schemas.microsoft.com/office/powerpoint/2010/main" val="919027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cstate="print"/>
          <a:srcRect/>
          <a:stretch>
            <a:fillRect/>
          </a:stretch>
        </p:blipFill>
        <p:spPr bwMode="auto">
          <a:xfrm>
            <a:off x="1447800" y="533400"/>
            <a:ext cx="6058746" cy="4466667"/>
          </a:xfrm>
          <a:prstGeom prst="rect">
            <a:avLst/>
          </a:prstGeom>
          <a:noFill/>
          <a:ln w="9525">
            <a:noFill/>
            <a:miter lim="800000"/>
            <a:headEnd/>
            <a:tailEnd/>
          </a:ln>
        </p:spPr>
      </p:pic>
      <p:sp>
        <p:nvSpPr>
          <p:cNvPr id="6" name="Rectangle 5"/>
          <p:cNvSpPr/>
          <p:nvPr/>
        </p:nvSpPr>
        <p:spPr>
          <a:xfrm>
            <a:off x="2286000" y="5334000"/>
            <a:ext cx="4302268" cy="369332"/>
          </a:xfrm>
          <a:prstGeom prst="rect">
            <a:avLst/>
          </a:prstGeom>
        </p:spPr>
        <p:txBody>
          <a:bodyPr wrap="none">
            <a:spAutoFit/>
          </a:bodyPr>
          <a:lstStyle/>
          <a:p>
            <a:r>
              <a:rPr lang="en-US" dirty="0"/>
              <a:t> Figure (2) DM modulator and demodulator </a:t>
            </a:r>
            <a:endParaRPr lang="ar-IQ" dirty="0"/>
          </a:p>
        </p:txBody>
      </p:sp>
    </p:spTree>
    <p:extLst>
      <p:ext uri="{BB962C8B-B14F-4D97-AF65-F5344CB8AC3E}">
        <p14:creationId xmlns:p14="http://schemas.microsoft.com/office/powerpoint/2010/main" val="182925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a:t>
            </a:r>
            <a:r>
              <a:rPr lang="en-US" sz="4800" dirty="0" smtClean="0"/>
              <a:t>(7)      </a:t>
            </a:r>
            <a:r>
              <a:rPr lang="en-US" sz="4800" dirty="0"/>
              <a:t/>
            </a:r>
            <a:br>
              <a:rPr lang="en-US" sz="4800" dirty="0"/>
            </a:br>
            <a:r>
              <a:rPr lang="en-US" sz="4800" dirty="0"/>
              <a:t>Time: (4 </a:t>
            </a:r>
            <a:r>
              <a:rPr lang="en-US" sz="4800" dirty="0" err="1" smtClean="0"/>
              <a:t>hrs</a:t>
            </a:r>
            <a:r>
              <a:rPr lang="en-US" sz="4800" dirty="0" smtClean="0"/>
              <a:t>)</a:t>
            </a:r>
            <a:r>
              <a:rPr lang="en-US" sz="4800" dirty="0"/>
              <a:t/>
            </a:r>
            <a:br>
              <a:rPr lang="en-US" sz="4800" dirty="0"/>
            </a:br>
            <a:r>
              <a:rPr lang="en-US" sz="4800" dirty="0" smtClean="0"/>
              <a:t>2017</a:t>
            </a:r>
            <a:r>
              <a:rPr lang="en-US" sz="4800" dirty="0"/>
              <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1796456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Exponential increase of the output SNR (SNR is directly proportional to BW) </a:t>
            </a:r>
            <a:endParaRPr lang="en-US" sz="32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lgn="l"/>
                <a:r>
                  <a:rPr lang="en-US" sz="2400" dirty="0"/>
                  <a:t> </a:t>
                </a:r>
                <a:r>
                  <a:rPr lang="en-US" sz="2400" dirty="0"/>
                  <a:t> From equation (1),    </a:t>
                </a:r>
              </a:p>
              <a:p>
                <a:pPr algn="l"/>
                <a:r>
                  <a:rPr lang="en-US" sz="2400" dirty="0"/>
                  <a:t>                   </a:t>
                </a:r>
                <a:r>
                  <a:rPr lang="en-US" sz="2400" dirty="0" smtClean="0"/>
                  <a:t>       </a:t>
                </a:r>
                <a14:m>
                  <m:oMath xmlns:m="http://schemas.openxmlformats.org/officeDocument/2006/math">
                    <m:sSup>
                      <m:sSupPr>
                        <m:ctrlPr>
                          <a:rPr lang="en-US" sz="2400" i="1"/>
                        </m:ctrlPr>
                      </m:sSupPr>
                      <m:e>
                        <m:r>
                          <m:rPr>
                            <m:sty m:val="p"/>
                          </m:rPr>
                          <a:rPr lang="en-US" sz="2400"/>
                          <m:t>L</m:t>
                        </m:r>
                      </m:e>
                      <m:sup>
                        <m:r>
                          <a:rPr lang="en-US" sz="2400" i="1"/>
                          <m:t>2</m:t>
                        </m:r>
                      </m:sup>
                    </m:sSup>
                    <m:r>
                      <a:rPr lang="en-US" sz="2400"/>
                      <m:t>=</m:t>
                    </m:r>
                  </m:oMath>
                </a14:m>
                <a:r>
                  <a:rPr lang="en-US" sz="2400" dirty="0"/>
                  <a:t> </a:t>
                </a:r>
                <a14:m>
                  <m:oMath xmlns:m="http://schemas.openxmlformats.org/officeDocument/2006/math">
                    <m:sSup>
                      <m:sSupPr>
                        <m:ctrlPr>
                          <a:rPr lang="en-US" sz="2400" i="1"/>
                        </m:ctrlPr>
                      </m:sSupPr>
                      <m:e>
                        <m:r>
                          <a:rPr lang="en-US" sz="2400" i="1"/>
                          <m:t>2</m:t>
                        </m:r>
                      </m:e>
                      <m:sup>
                        <m:r>
                          <a:rPr lang="en-US" sz="2400" i="1"/>
                          <m:t>2</m:t>
                        </m:r>
                        <m:r>
                          <a:rPr lang="en-US" sz="2400" i="1"/>
                          <m:t>𝑛</m:t>
                        </m:r>
                      </m:sup>
                    </m:sSup>
                  </m:oMath>
                </a14:m>
                <a:r>
                  <a:rPr lang="en-US" sz="2400" dirty="0"/>
                  <a:t>                                                    (14)</a:t>
                </a:r>
              </a:p>
              <a:p>
                <a:pPr algn="l"/>
                <a:r>
                  <a:rPr lang="en-US" sz="2400" dirty="0"/>
                  <a:t> </a:t>
                </a:r>
              </a:p>
              <a:p>
                <a:pPr algn="l"/>
                <a:r>
                  <a:rPr lang="en-US" sz="2400" dirty="0"/>
                  <a:t>After we substitute (14) in (13), we get</a:t>
                </a:r>
              </a:p>
              <a:p>
                <a:pPr algn="l"/>
                <a:r>
                  <a:rPr lang="en-US" sz="2400" dirty="0"/>
                  <a:t> </a:t>
                </a:r>
              </a:p>
              <a:p>
                <a:pPr algn="l"/>
                <a14:m>
                  <m:oMath xmlns:m="http://schemas.openxmlformats.org/officeDocument/2006/math">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r>
                      <a:rPr lang="en-US" sz="2400"/>
                      <m:t>=</m:t>
                    </m:r>
                    <m:r>
                      <a:rPr lang="en-US" sz="2400" i="1"/>
                      <m:t>𝐶</m:t>
                    </m:r>
                    <m:sSup>
                      <m:sSupPr>
                        <m:ctrlPr>
                          <a:rPr lang="en-US" sz="2400" i="1"/>
                        </m:ctrlPr>
                      </m:sSupPr>
                      <m:e>
                        <m:r>
                          <a:rPr lang="en-US" sz="2400" i="1"/>
                          <m:t>(</m:t>
                        </m:r>
                        <m:r>
                          <a:rPr lang="en-US" sz="2400" i="1"/>
                          <m:t>2</m:t>
                        </m:r>
                        <m:r>
                          <a:rPr lang="en-US" sz="2400" i="1"/>
                          <m:t>)</m:t>
                        </m:r>
                      </m:e>
                      <m:sup>
                        <m:r>
                          <a:rPr lang="en-US" sz="2400" i="1"/>
                          <m:t>2</m:t>
                        </m:r>
                        <m:r>
                          <a:rPr lang="en-US" sz="2400" i="1"/>
                          <m:t>𝑛</m:t>
                        </m:r>
                      </m:sup>
                    </m:sSup>
                  </m:oMath>
                </a14:m>
                <a:r>
                  <a:rPr lang="en-US" sz="2400" dirty="0"/>
                  <a:t>  where, </a:t>
                </a:r>
                <a14:m>
                  <m:oMath xmlns:m="http://schemas.openxmlformats.org/officeDocument/2006/math">
                    <m:r>
                      <m:rPr>
                        <m:sty m:val="p"/>
                      </m:rPr>
                      <a:rPr lang="en-US" sz="2400"/>
                      <m:t>C</m:t>
                    </m:r>
                    <m:r>
                      <a:rPr lang="en-US" sz="2400"/>
                      <m:t>=</m:t>
                    </m:r>
                    <m:r>
                      <a:rPr lang="en-US" sz="2400" i="1"/>
                      <m:t>3</m:t>
                    </m:r>
                    <m:f>
                      <m:fPr>
                        <m:ctrlPr>
                          <a:rPr lang="en-US" sz="2400" i="1"/>
                        </m:ctrlPr>
                      </m:fPr>
                      <m:num>
                        <m:sSup>
                          <m:sSupPr>
                            <m:ctrlPr>
                              <a:rPr lang="en-US" sz="2400" i="1"/>
                            </m:ctrlPr>
                          </m:sSupPr>
                          <m:e>
                            <m:r>
                              <m:rPr>
                                <m:sty m:val="p"/>
                              </m:rPr>
                              <a:rPr lang="en-US" sz="2400"/>
                              <m:t>m</m:t>
                            </m:r>
                          </m:e>
                          <m:sup>
                            <m:r>
                              <a:rPr lang="en-US" sz="2400" i="1"/>
                              <m:t>2</m:t>
                            </m:r>
                          </m:sup>
                        </m:sSup>
                        <m:d>
                          <m:dPr>
                            <m:ctrlPr>
                              <a:rPr lang="en-US" sz="2400" i="1"/>
                            </m:ctrlPr>
                          </m:dPr>
                          <m:e>
                            <m:r>
                              <m:rPr>
                                <m:sty m:val="p"/>
                              </m:rPr>
                              <a:rPr lang="en-US" sz="2400"/>
                              <m:t>t</m:t>
                            </m:r>
                          </m:e>
                        </m:d>
                      </m:num>
                      <m:den>
                        <m:sSup>
                          <m:sSupPr>
                            <m:ctrlPr>
                              <a:rPr lang="en-US" sz="2400" i="1"/>
                            </m:ctrlPr>
                          </m:sSupPr>
                          <m:e>
                            <m:sSub>
                              <m:sSubPr>
                                <m:ctrlPr>
                                  <a:rPr lang="en-US" sz="2400" i="1"/>
                                </m:ctrlPr>
                              </m:sSubPr>
                              <m:e>
                                <m:r>
                                  <a:rPr lang="en-US" sz="2400" i="1"/>
                                  <m:t> </m:t>
                                </m:r>
                                <m:r>
                                  <a:rPr lang="en-US" sz="2400" i="1"/>
                                  <m:t>𝑚</m:t>
                                </m:r>
                              </m:e>
                              <m:sub>
                                <m:r>
                                  <a:rPr lang="en-US" sz="2400" i="1"/>
                                  <m:t>𝑝</m:t>
                                </m:r>
                              </m:sub>
                            </m:sSub>
                          </m:e>
                          <m:sup>
                            <m:r>
                              <a:rPr lang="en-US" sz="2400" i="1"/>
                              <m:t>2</m:t>
                            </m:r>
                          </m:sup>
                        </m:sSup>
                      </m:den>
                    </m:f>
                  </m:oMath>
                </a14:m>
                <a:r>
                  <a:rPr lang="en-US" sz="2400" dirty="0"/>
                  <a:t>   </a:t>
                </a:r>
                <a:r>
                  <a:rPr lang="en-US" sz="2400" dirty="0" smtClean="0"/>
                  <a:t>                                 </a:t>
                </a:r>
                <a:r>
                  <a:rPr lang="en-US" sz="2400" dirty="0"/>
                  <a:t>(15)</a:t>
                </a:r>
              </a:p>
              <a:p>
                <a:pPr algn="l"/>
                <a:r>
                  <a:rPr lang="en-US" sz="2400" dirty="0"/>
                  <a:t>from  </a:t>
                </a:r>
                <a14:m>
                  <m:oMath xmlns:m="http://schemas.openxmlformats.org/officeDocument/2006/math">
                    <m:sSub>
                      <m:sSubPr>
                        <m:ctrlPr>
                          <a:rPr lang="en-US" sz="2400" i="1"/>
                        </m:ctrlPr>
                      </m:sSubPr>
                      <m:e>
                        <m:r>
                          <a:rPr lang="en-US" sz="2400" i="1"/>
                          <m:t> </m:t>
                        </m:r>
                        <m:r>
                          <a:rPr lang="en-US" sz="2400" i="1"/>
                          <m:t>𝐵</m:t>
                        </m:r>
                      </m:e>
                      <m:sub>
                        <m:r>
                          <a:rPr lang="en-US" sz="2400" i="1"/>
                          <m:t>𝑇</m:t>
                        </m:r>
                      </m:sub>
                    </m:sSub>
                    <m:r>
                      <a:rPr lang="en-US" sz="2400"/>
                      <m:t>=</m:t>
                    </m:r>
                    <m:r>
                      <m:rPr>
                        <m:sty m:val="p"/>
                      </m:rPr>
                      <a:rPr lang="en-US" sz="2400"/>
                      <m:t>nB</m:t>
                    </m:r>
                  </m:oMath>
                </a14:m>
                <a:r>
                  <a:rPr lang="en-US" sz="2400" dirty="0"/>
                  <a:t> ,  n= </a:t>
                </a:r>
                <a14:m>
                  <m:oMath xmlns:m="http://schemas.openxmlformats.org/officeDocument/2006/math">
                    <m:sSub>
                      <m:sSubPr>
                        <m:ctrlPr>
                          <a:rPr lang="en-US" sz="2400" i="1"/>
                        </m:ctrlPr>
                      </m:sSubPr>
                      <m:e>
                        <m:r>
                          <a:rPr lang="en-US" sz="2400" i="1"/>
                          <m:t> </m:t>
                        </m:r>
                        <m:r>
                          <a:rPr lang="en-US" sz="2400" i="1"/>
                          <m:t>𝐵</m:t>
                        </m:r>
                      </m:e>
                      <m:sub>
                        <m:r>
                          <a:rPr lang="en-US" sz="2400" i="1"/>
                          <m:t>𝑇</m:t>
                        </m:r>
                      </m:sub>
                    </m:sSub>
                    <m:r>
                      <a:rPr lang="en-US" sz="2400"/>
                      <m:t>/</m:t>
                    </m:r>
                    <m:r>
                      <m:rPr>
                        <m:sty m:val="p"/>
                      </m:rPr>
                      <a:rPr lang="en-US" sz="2400"/>
                      <m:t>B</m:t>
                    </m:r>
                  </m:oMath>
                </a14:m>
                <a:endParaRPr lang="en-US" sz="2400" dirty="0"/>
              </a:p>
              <a:p>
                <a:pPr algn="l"/>
                <a:r>
                  <a:rPr lang="en-US" sz="2400" dirty="0"/>
                  <a:t>using this value of n in equation (15),</a:t>
                </a:r>
              </a:p>
              <a:p>
                <a:pPr algn="l"/>
                <a:r>
                  <a:rPr lang="en-US" sz="2400" dirty="0"/>
                  <a:t>             </a:t>
                </a:r>
                <a:r>
                  <a:rPr lang="en-US" sz="2400" dirty="0" smtClean="0"/>
                  <a:t>      </a:t>
                </a:r>
                <a14:m>
                  <m:oMath xmlns:m="http://schemas.openxmlformats.org/officeDocument/2006/math">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r>
                      <a:rPr lang="en-US" sz="2400"/>
                      <m:t>=</m:t>
                    </m:r>
                    <m:r>
                      <a:rPr lang="en-US" sz="2400" i="1"/>
                      <m:t>𝐶</m:t>
                    </m:r>
                    <m:sSup>
                      <m:sSupPr>
                        <m:ctrlPr>
                          <a:rPr lang="en-US" sz="2400" i="1"/>
                        </m:ctrlPr>
                      </m:sSupPr>
                      <m:e>
                        <m:r>
                          <a:rPr lang="en-US" sz="2400" i="1"/>
                          <m:t>(</m:t>
                        </m:r>
                        <m:r>
                          <a:rPr lang="en-US" sz="2400" i="1"/>
                          <m:t>2</m:t>
                        </m:r>
                        <m:r>
                          <a:rPr lang="en-US" sz="2400" i="1"/>
                          <m:t>)</m:t>
                        </m:r>
                      </m:e>
                      <m:sup>
                        <m:r>
                          <a:rPr lang="en-US" sz="2400" i="1"/>
                          <m:t>2</m:t>
                        </m:r>
                        <m:sSub>
                          <m:sSubPr>
                            <m:ctrlPr>
                              <a:rPr lang="en-US" sz="2400" i="1"/>
                            </m:ctrlPr>
                          </m:sSubPr>
                          <m:e>
                            <m:r>
                              <a:rPr lang="en-US" sz="2400" i="1"/>
                              <m:t> </m:t>
                            </m:r>
                            <m:r>
                              <a:rPr lang="en-US" sz="2400" i="1"/>
                              <m:t>𝐵</m:t>
                            </m:r>
                          </m:e>
                          <m:sub>
                            <m:r>
                              <a:rPr lang="en-US" sz="2400" i="1"/>
                              <m:t>𝑇</m:t>
                            </m:r>
                          </m:sub>
                        </m:sSub>
                        <m:r>
                          <a:rPr lang="en-US" sz="2400"/>
                          <m:t>/</m:t>
                        </m:r>
                        <m:r>
                          <m:rPr>
                            <m:sty m:val="p"/>
                          </m:rPr>
                          <a:rPr lang="en-US" sz="2400"/>
                          <m:t>B</m:t>
                        </m:r>
                      </m:sup>
                    </m:sSup>
                  </m:oMath>
                </a14:m>
                <a:r>
                  <a:rPr lang="en-US" sz="2400" dirty="0"/>
                  <a:t>                        </a:t>
                </a:r>
                <a:r>
                  <a:rPr lang="en-US" sz="2400" dirty="0" smtClean="0"/>
                  <a:t>                    </a:t>
                </a:r>
                <a:r>
                  <a:rPr lang="en-US" sz="2400" dirty="0"/>
                  <a:t>(16)</a:t>
                </a:r>
                <a:r>
                  <a:rPr lang="en-US" sz="2400" dirty="0" smtClean="0"/>
                  <a:t>.</a:t>
                </a: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20" t="-1017"/>
                </a:stretch>
              </a:blipFill>
            </p:spPr>
            <p:txBody>
              <a:bodyPr/>
              <a:lstStyle/>
              <a:p>
                <a:r>
                  <a:rPr lang="ar-IQ">
                    <a:noFill/>
                  </a:rPr>
                  <a:t> </a:t>
                </a:r>
              </a:p>
            </p:txBody>
          </p:sp>
        </mc:Fallback>
      </mc:AlternateContent>
    </p:spTree>
    <p:extLst>
      <p:ext uri="{BB962C8B-B14F-4D97-AF65-F5344CB8AC3E}">
        <p14:creationId xmlns:p14="http://schemas.microsoft.com/office/powerpoint/2010/main" val="76802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533400"/>
                <a:ext cx="7620000" cy="5791200"/>
              </a:xfrm>
            </p:spPr>
            <p:txBody>
              <a:bodyPr>
                <a:noAutofit/>
              </a:bodyPr>
              <a:lstStyle/>
              <a:p>
                <a:pPr marL="114300" indent="0" algn="l">
                  <a:buNone/>
                </a:pPr>
                <a:endParaRPr lang="en-US" sz="2400" dirty="0" smtClean="0"/>
              </a:p>
              <a:p>
                <a:pPr algn="l"/>
                <a:r>
                  <a:rPr lang="en-US" sz="2400" dirty="0"/>
                  <a:t> </a:t>
                </a:r>
                <a:r>
                  <a:rPr lang="en-US" sz="2400" dirty="0" smtClean="0"/>
                  <a:t>               </a:t>
                </a:r>
                <a:r>
                  <a:rPr lang="en-US" sz="2400" dirty="0"/>
                  <a:t>To calculate S/N in dB,</a:t>
                </a:r>
              </a:p>
              <a:p>
                <a:pPr algn="l"/>
                <a:r>
                  <a:rPr lang="en-US" sz="2400" dirty="0"/>
                  <a:t> </a:t>
                </a:r>
              </a:p>
              <a:p>
                <a:pPr algn="l"/>
                <a:r>
                  <a:rPr lang="en-US" sz="2400" dirty="0"/>
                  <a:t> </a:t>
                </a:r>
              </a:p>
              <a:p>
                <a:pPr algn="l"/>
                <a:r>
                  <a:rPr lang="en-US" sz="2400" dirty="0"/>
                  <a:t>                         </a:t>
                </a:r>
                <a:r>
                  <a:rPr lang="en-US" sz="2400" dirty="0" smtClean="0"/>
                  <a:t>  </a:t>
                </a:r>
                <a14:m>
                  <m:oMath xmlns:m="http://schemas.openxmlformats.org/officeDocument/2006/math">
                    <m:sSub>
                      <m:sSubPr>
                        <m:ctrlPr>
                          <a:rPr lang="en-US" sz="2400" i="1"/>
                        </m:ctrlPr>
                      </m:sSubPr>
                      <m:e>
                        <m:r>
                          <a:rPr lang="en-US" sz="2400" i="1"/>
                          <m:t> (</m:t>
                        </m:r>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r>
                          <a:rPr lang="en-US" sz="2400" i="1"/>
                          <m:t> )</m:t>
                        </m:r>
                      </m:e>
                      <m:sub>
                        <m:r>
                          <a:rPr lang="en-US" sz="2400" i="1"/>
                          <m:t>𝑑𝐵</m:t>
                        </m:r>
                      </m:sub>
                    </m:sSub>
                    <m:r>
                      <a:rPr lang="en-US" sz="2400"/>
                      <m:t>=</m:t>
                    </m:r>
                    <m:r>
                      <a:rPr lang="en-US" sz="2400"/>
                      <m:t>10</m:t>
                    </m:r>
                    <m:r>
                      <a:rPr lang="en-US" sz="2400"/>
                      <m:t> </m:t>
                    </m:r>
                    <m:func>
                      <m:funcPr>
                        <m:ctrlPr>
                          <a:rPr lang="en-US" sz="2400" i="1"/>
                        </m:ctrlPr>
                      </m:funcPr>
                      <m:fName>
                        <m:sSub>
                          <m:sSubPr>
                            <m:ctrlPr>
                              <a:rPr lang="en-US" sz="2400" i="1"/>
                            </m:ctrlPr>
                          </m:sSubPr>
                          <m:e>
                            <m:r>
                              <m:rPr>
                                <m:sty m:val="p"/>
                              </m:rPr>
                              <a:rPr lang="en-US" sz="2400"/>
                              <m:t>log</m:t>
                            </m:r>
                          </m:e>
                          <m:sub>
                            <m:r>
                              <a:rPr lang="en-US" sz="2400"/>
                              <m:t>10</m:t>
                            </m:r>
                          </m:sub>
                        </m:sSub>
                      </m:fName>
                      <m:e>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e>
                    </m:func>
                  </m:oMath>
                </a14:m>
                <a:r>
                  <a:rPr lang="en-US" sz="2400" dirty="0"/>
                  <a:t> = </a:t>
                </a:r>
                <a14:m>
                  <m:oMath xmlns:m="http://schemas.openxmlformats.org/officeDocument/2006/math">
                    <m:r>
                      <a:rPr lang="en-US" sz="2400"/>
                      <m:t>10</m:t>
                    </m:r>
                    <m:r>
                      <a:rPr lang="en-US" sz="2400"/>
                      <m:t> </m:t>
                    </m:r>
                    <m:func>
                      <m:funcPr>
                        <m:ctrlPr>
                          <a:rPr lang="en-US" sz="2400" i="1"/>
                        </m:ctrlPr>
                      </m:funcPr>
                      <m:fName>
                        <m:sSub>
                          <m:sSubPr>
                            <m:ctrlPr>
                              <a:rPr lang="en-US" sz="2400" i="1"/>
                            </m:ctrlPr>
                          </m:sSubPr>
                          <m:e>
                            <m:r>
                              <m:rPr>
                                <m:sty m:val="p"/>
                              </m:rPr>
                              <a:rPr lang="en-US" sz="2400"/>
                              <m:t>log</m:t>
                            </m:r>
                          </m:e>
                          <m:sub>
                            <m:r>
                              <a:rPr lang="en-US" sz="2400"/>
                              <m:t>10</m:t>
                            </m:r>
                          </m:sub>
                        </m:sSub>
                      </m:fName>
                      <m:e>
                        <m:r>
                          <a:rPr lang="en-US" sz="2400" i="1"/>
                          <m:t>𝐶</m:t>
                        </m:r>
                        <m:sSup>
                          <m:sSupPr>
                            <m:ctrlPr>
                              <a:rPr lang="en-US" sz="2400" i="1"/>
                            </m:ctrlPr>
                          </m:sSupPr>
                          <m:e>
                            <m:r>
                              <a:rPr lang="en-US" sz="2400" i="1"/>
                              <m:t>(</m:t>
                            </m:r>
                            <m:r>
                              <a:rPr lang="en-US" sz="2400" i="1"/>
                              <m:t>2</m:t>
                            </m:r>
                            <m:r>
                              <a:rPr lang="en-US" sz="2400" i="1"/>
                              <m:t>)</m:t>
                            </m:r>
                          </m:e>
                          <m:sup>
                            <m:r>
                              <a:rPr lang="en-US" sz="2400" i="1"/>
                              <m:t>2</m:t>
                            </m:r>
                            <m:r>
                              <a:rPr lang="en-US" sz="2400" i="1"/>
                              <m:t>𝑛</m:t>
                            </m:r>
                          </m:sup>
                        </m:sSup>
                      </m:e>
                    </m:func>
                  </m:oMath>
                </a14:m>
                <a:endParaRPr lang="en-US" sz="2400" dirty="0"/>
              </a:p>
              <a:p>
                <a:pPr algn="l"/>
                <a:r>
                  <a:rPr lang="en-US" sz="2400" dirty="0"/>
                  <a:t> </a:t>
                </a:r>
              </a:p>
              <a:p>
                <a:pPr algn="l"/>
                <a:r>
                  <a:rPr lang="en-US" sz="2400" dirty="0"/>
                  <a:t>                                          = 10 </a:t>
                </a:r>
                <a14:m>
                  <m:oMath xmlns:m="http://schemas.openxmlformats.org/officeDocument/2006/math">
                    <m:func>
                      <m:funcPr>
                        <m:ctrlPr>
                          <a:rPr lang="en-US" sz="2400" i="1"/>
                        </m:ctrlPr>
                      </m:funcPr>
                      <m:fName>
                        <m:sSub>
                          <m:sSubPr>
                            <m:ctrlPr>
                              <a:rPr lang="en-US" sz="2400" i="1"/>
                            </m:ctrlPr>
                          </m:sSubPr>
                          <m:e>
                            <m:r>
                              <m:rPr>
                                <m:sty m:val="p"/>
                              </m:rPr>
                              <a:rPr lang="en-US" sz="2400"/>
                              <m:t>log</m:t>
                            </m:r>
                          </m:e>
                          <m:sub>
                            <m:r>
                              <a:rPr lang="en-US" sz="2400"/>
                              <m:t>10</m:t>
                            </m:r>
                          </m:sub>
                        </m:sSub>
                      </m:fName>
                      <m:e>
                        <m:r>
                          <a:rPr lang="en-US" sz="2400" i="1"/>
                          <m:t>𝐶</m:t>
                        </m:r>
                        <m:r>
                          <a:rPr lang="en-US" sz="2400" i="1"/>
                          <m:t>+</m:t>
                        </m:r>
                        <m:r>
                          <a:rPr lang="en-US" sz="2400"/>
                          <m:t>2</m:t>
                        </m:r>
                        <m:r>
                          <m:rPr>
                            <m:sty m:val="p"/>
                          </m:rPr>
                          <a:rPr lang="en-US" sz="2400"/>
                          <m:t>n</m:t>
                        </m:r>
                        <m:r>
                          <a:rPr lang="en-US" sz="2400"/>
                          <m:t> </m:t>
                        </m:r>
                      </m:e>
                    </m:func>
                    <m:sSub>
                      <m:sSubPr>
                        <m:ctrlPr>
                          <a:rPr lang="en-US" sz="2400" i="1"/>
                        </m:ctrlPr>
                      </m:sSubPr>
                      <m:e>
                        <m:r>
                          <m:rPr>
                            <m:sty m:val="p"/>
                          </m:rPr>
                          <a:rPr lang="en-US" sz="2400"/>
                          <m:t>log</m:t>
                        </m:r>
                      </m:e>
                      <m:sub>
                        <m:r>
                          <a:rPr lang="en-US" sz="2400"/>
                          <m:t>10</m:t>
                        </m:r>
                      </m:sub>
                    </m:sSub>
                    <m:r>
                      <a:rPr lang="en-US" sz="2400"/>
                      <m:t>2</m:t>
                    </m:r>
                  </m:oMath>
                </a14:m>
                <a:endParaRPr lang="en-US" sz="2400" dirty="0"/>
              </a:p>
              <a:p>
                <a:pPr algn="l"/>
                <a:r>
                  <a:rPr lang="en-US" sz="2400" dirty="0"/>
                  <a:t> </a:t>
                </a:r>
              </a:p>
              <a:p>
                <a:pPr algn="l"/>
                <a:r>
                  <a:rPr lang="en-US" sz="2400" dirty="0"/>
                  <a:t>	= (Alpha + 6n) dB      </a:t>
                </a:r>
                <a:r>
                  <a:rPr lang="en-US" sz="2400" dirty="0" smtClean="0"/>
                  <a:t>       </a:t>
                </a:r>
                <a:r>
                  <a:rPr lang="en-US" sz="2400" dirty="0"/>
                  <a:t>(17</a:t>
                </a:r>
                <a:r>
                  <a:rPr lang="en-US" sz="2400" dirty="0" smtClean="0"/>
                  <a:t>)      </a:t>
                </a:r>
                <a:endParaRPr lang="en-US" sz="2400" dirty="0"/>
              </a:p>
              <a:p>
                <a:pPr algn="l"/>
                <a:r>
                  <a:rPr lang="en-US" sz="2400" dirty="0"/>
                  <a:t>Where, Alpha =10  </a:t>
                </a:r>
                <a14:m>
                  <m:oMath xmlns:m="http://schemas.openxmlformats.org/officeDocument/2006/math">
                    <m:func>
                      <m:funcPr>
                        <m:ctrlPr>
                          <a:rPr lang="en-US" sz="2400" i="1"/>
                        </m:ctrlPr>
                      </m:funcPr>
                      <m:fName>
                        <m:sSub>
                          <m:sSubPr>
                            <m:ctrlPr>
                              <a:rPr lang="en-US" sz="2400" i="1"/>
                            </m:ctrlPr>
                          </m:sSubPr>
                          <m:e>
                            <m:r>
                              <m:rPr>
                                <m:sty m:val="p"/>
                              </m:rPr>
                              <a:rPr lang="en-US" sz="2400"/>
                              <m:t>log</m:t>
                            </m:r>
                          </m:e>
                          <m:sub>
                            <m:r>
                              <a:rPr lang="en-US" sz="2400"/>
                              <m:t>10</m:t>
                            </m:r>
                          </m:sub>
                        </m:sSub>
                      </m:fName>
                      <m:e>
                        <m:r>
                          <a:rPr lang="en-US" sz="2400" i="1"/>
                          <m:t>𝐶</m:t>
                        </m:r>
                        <m:r>
                          <a:rPr lang="en-US" sz="2400"/>
                          <m:t> </m:t>
                        </m:r>
                      </m:e>
                    </m:func>
                  </m:oMath>
                </a14:m>
                <a:endParaRPr lang="en-US" sz="2400" dirty="0"/>
              </a:p>
              <a:p>
                <a:pPr algn="l"/>
                <a:r>
                  <a:rPr lang="en-US" sz="2400" dirty="0"/>
                  <a:t>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533400"/>
                <a:ext cx="7620000" cy="5791200"/>
              </a:xfrm>
              <a:blipFill rotWithShape="1">
                <a:blip r:embed="rId2"/>
                <a:stretch>
                  <a:fillRect l="-1120"/>
                </a:stretch>
              </a:blipFill>
            </p:spPr>
            <p:txBody>
              <a:bodyPr/>
              <a:lstStyle/>
              <a:p>
                <a:r>
                  <a:rPr lang="ar-IQ">
                    <a:noFill/>
                  </a:rPr>
                  <a:t> </a:t>
                </a:r>
              </a:p>
            </p:txBody>
          </p:sp>
        </mc:Fallback>
      </mc:AlternateContent>
    </p:spTree>
    <p:extLst>
      <p:ext uri="{BB962C8B-B14F-4D97-AF65-F5344CB8AC3E}">
        <p14:creationId xmlns:p14="http://schemas.microsoft.com/office/powerpoint/2010/main" val="1692690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609600"/>
                <a:ext cx="7620000" cy="5715000"/>
              </a:xfrm>
            </p:spPr>
            <p:txBody>
              <a:bodyPr>
                <a:normAutofit fontScale="85000" lnSpcReduction="10000"/>
              </a:bodyPr>
              <a:lstStyle/>
              <a:p>
                <a:pPr algn="l"/>
                <a:r>
                  <a:rPr lang="en-US" sz="4000" b="1" u="sng" dirty="0"/>
                  <a:t>Example</a:t>
                </a:r>
                <a:r>
                  <a:rPr lang="en-US" sz="4000" dirty="0"/>
                  <a:t>: </a:t>
                </a:r>
                <a:r>
                  <a:rPr lang="en-US" sz="4000" b="1" dirty="0"/>
                  <a:t> </a:t>
                </a:r>
                <a:endParaRPr lang="en-US" sz="4000" dirty="0"/>
              </a:p>
              <a:p>
                <a:pPr algn="l"/>
                <a:r>
                  <a:rPr lang="en-US" sz="2400" dirty="0" smtClean="0"/>
                  <a:t>A </a:t>
                </a:r>
                <a:r>
                  <a:rPr lang="en-US" sz="2400" dirty="0"/>
                  <a:t>signal m(t) whose bandwidth is 4 KHz is transmitted using binary PCM. Compare the case of L=64 with the case of L=256 from their transmission bandwidth and the output S/N point of views. (Alpha=-8.51 dB) </a:t>
                </a:r>
              </a:p>
              <a:p>
                <a:pPr algn="l"/>
                <a:r>
                  <a:rPr lang="en-US" sz="2400" b="1" u="sng" dirty="0"/>
                  <a:t>Solution:</a:t>
                </a:r>
                <a:r>
                  <a:rPr lang="en-US" sz="2400" dirty="0"/>
                  <a:t>  </a:t>
                </a:r>
              </a:p>
              <a:p>
                <a:pPr algn="l"/>
                <a:r>
                  <a:rPr lang="en-US" sz="2400" dirty="0"/>
                  <a:t>a) for L=64, n=6, then the transmission bandwidth= </a:t>
                </a:r>
                <a:r>
                  <a:rPr lang="en-US" sz="2400" dirty="0" err="1"/>
                  <a:t>nB</a:t>
                </a:r>
                <a:r>
                  <a:rPr lang="en-US" sz="2400" dirty="0"/>
                  <a:t>= 24 KHz</a:t>
                </a:r>
              </a:p>
              <a:p>
                <a:pPr algn="l"/>
                <a:r>
                  <a:rPr lang="en-US" sz="2400" dirty="0"/>
                  <a:t>      Therefore,   </a:t>
                </a:r>
              </a:p>
              <a:p>
                <a:pPr algn="l"/>
                <a14:m>
                  <m:oMath xmlns:m="http://schemas.openxmlformats.org/officeDocument/2006/math">
                    <m:sSub>
                      <m:sSubPr>
                        <m:ctrlPr>
                          <a:rPr lang="en-US" sz="2400" i="1"/>
                        </m:ctrlPr>
                      </m:sSubPr>
                      <m:e>
                        <m:r>
                          <a:rPr lang="en-US" sz="2400" i="1"/>
                          <m:t> (</m:t>
                        </m:r>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r>
                          <a:rPr lang="en-US" sz="2400" i="1"/>
                          <m:t> )</m:t>
                        </m:r>
                      </m:e>
                      <m:sub>
                        <m:r>
                          <a:rPr lang="en-US" sz="2400" i="1"/>
                          <m:t>𝑑𝐵</m:t>
                        </m:r>
                      </m:sub>
                    </m:sSub>
                    <m:r>
                      <a:rPr lang="en-US" sz="2400"/>
                      <m:t>=</m:t>
                    </m:r>
                  </m:oMath>
                </a14:m>
                <a:r>
                  <a:rPr lang="en-US" sz="2400" dirty="0"/>
                  <a:t> (Alpha + 6n) dB = -8.51+36 = 27.49 dB                                 </a:t>
                </a:r>
              </a:p>
              <a:p>
                <a:pPr algn="l"/>
                <a:r>
                  <a:rPr lang="en-US" sz="2400" dirty="0"/>
                  <a:t>b) for L=256, n=8, then the transmission bandwidth= </a:t>
                </a:r>
                <a:r>
                  <a:rPr lang="en-US" sz="2400" dirty="0" err="1"/>
                  <a:t>nB</a:t>
                </a:r>
                <a:r>
                  <a:rPr lang="en-US" sz="2400" dirty="0"/>
                  <a:t>= 32 KHz</a:t>
                </a:r>
              </a:p>
              <a:p>
                <a:pPr algn="l"/>
                <a:r>
                  <a:rPr lang="en-US" sz="2400" dirty="0"/>
                  <a:t>      Therefore,   </a:t>
                </a:r>
              </a:p>
              <a:p>
                <a:pPr algn="l"/>
                <a14:m>
                  <m:oMath xmlns:m="http://schemas.openxmlformats.org/officeDocument/2006/math">
                    <m:sSub>
                      <m:sSubPr>
                        <m:ctrlPr>
                          <a:rPr lang="en-US" sz="2400" i="1"/>
                        </m:ctrlPr>
                      </m:sSubPr>
                      <m:e>
                        <m:r>
                          <a:rPr lang="en-US" sz="2400" i="1"/>
                          <m:t> (</m:t>
                        </m:r>
                        <m:f>
                          <m:fPr>
                            <m:ctrlPr>
                              <a:rPr lang="en-US" sz="2400" i="1"/>
                            </m:ctrlPr>
                          </m:fPr>
                          <m:num>
                            <m:sSub>
                              <m:sSubPr>
                                <m:ctrlPr>
                                  <a:rPr lang="en-US" sz="2400" i="1"/>
                                </m:ctrlPr>
                              </m:sSubPr>
                              <m:e>
                                <m:r>
                                  <a:rPr lang="en-US" sz="2400" i="1"/>
                                  <m:t> </m:t>
                                </m:r>
                                <m:r>
                                  <a:rPr lang="en-US" sz="2400" i="1"/>
                                  <m:t>𝑆</m:t>
                                </m:r>
                              </m:e>
                              <m:sub>
                                <m:r>
                                  <a:rPr lang="en-US" sz="2400" i="1"/>
                                  <m:t>0</m:t>
                                </m:r>
                              </m:sub>
                            </m:sSub>
                          </m:num>
                          <m:den>
                            <m:sSub>
                              <m:sSubPr>
                                <m:ctrlPr>
                                  <a:rPr lang="en-US" sz="2400" i="1"/>
                                </m:ctrlPr>
                              </m:sSubPr>
                              <m:e>
                                <m:r>
                                  <a:rPr lang="en-US" sz="2400" i="1"/>
                                  <m:t> </m:t>
                                </m:r>
                                <m:r>
                                  <a:rPr lang="en-US" sz="2400" i="1"/>
                                  <m:t>𝑁</m:t>
                                </m:r>
                              </m:e>
                              <m:sub>
                                <m:r>
                                  <a:rPr lang="en-US" sz="2400" i="1"/>
                                  <m:t>0</m:t>
                                </m:r>
                              </m:sub>
                            </m:sSub>
                          </m:den>
                        </m:f>
                        <m:r>
                          <a:rPr lang="en-US" sz="2400" i="1"/>
                          <m:t> )</m:t>
                        </m:r>
                      </m:e>
                      <m:sub>
                        <m:r>
                          <a:rPr lang="en-US" sz="2400" i="1"/>
                          <m:t>𝑑𝐵</m:t>
                        </m:r>
                      </m:sub>
                    </m:sSub>
                    <m:r>
                      <a:rPr lang="en-US" sz="2400"/>
                      <m:t>=</m:t>
                    </m:r>
                  </m:oMath>
                </a14:m>
                <a:r>
                  <a:rPr lang="en-US" sz="2400" dirty="0"/>
                  <a:t> (Alpha + 6n) dB = -8.51+48 = 39.49 dB                                 </a:t>
                </a:r>
              </a:p>
              <a:p>
                <a:pPr algn="l"/>
                <a:r>
                  <a:rPr lang="en-US" sz="2400" dirty="0"/>
                  <a:t> </a:t>
                </a:r>
              </a:p>
              <a:p>
                <a:pPr algn="l"/>
                <a:r>
                  <a:rPr lang="en-US" sz="2400" dirty="0"/>
                  <a:t>The difference is 12 dB !! while the second one needs only 33% more BW than the first one does.</a:t>
                </a:r>
              </a:p>
              <a:p>
                <a:pPr algn="l"/>
                <a:endParaRPr lang="ar-IQ"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609600"/>
                <a:ext cx="7620000" cy="5715000"/>
              </a:xfrm>
              <a:blipFill rotWithShape="1">
                <a:blip r:embed="rId2"/>
                <a:stretch>
                  <a:fillRect l="-2080" t="-2345"/>
                </a:stretch>
              </a:blipFill>
            </p:spPr>
            <p:txBody>
              <a:bodyPr/>
              <a:lstStyle/>
              <a:p>
                <a:r>
                  <a:rPr lang="ar-IQ">
                    <a:noFill/>
                  </a:rPr>
                  <a:t> </a:t>
                </a:r>
              </a:p>
            </p:txBody>
          </p:sp>
        </mc:Fallback>
      </mc:AlternateContent>
    </p:spTree>
    <p:extLst>
      <p:ext uri="{BB962C8B-B14F-4D97-AF65-F5344CB8AC3E}">
        <p14:creationId xmlns:p14="http://schemas.microsoft.com/office/powerpoint/2010/main" val="782757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Rectangle 5"/>
              <p:cNvSpPr>
                <a:spLocks noChangeArrowheads="1"/>
              </p:cNvSpPr>
              <p:nvPr/>
            </p:nvSpPr>
            <p:spPr bwMode="auto">
              <a:xfrm>
                <a:off x="261257" y="2192417"/>
                <a:ext cx="7434944" cy="317009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dirty="0"/>
                  <a:t>To summarize the BW of the PCM, we should write it down as:</a:t>
                </a:r>
              </a:p>
              <a:p>
                <a14:m>
                  <m:oMath xmlns:m="http://schemas.openxmlformats.org/officeDocument/2006/math">
                    <m:sSub>
                      <m:sSubPr>
                        <m:ctrlPr>
                          <a:rPr lang="en-US" sz="2000" i="1"/>
                        </m:ctrlPr>
                      </m:sSubPr>
                      <m:e>
                        <m:r>
                          <a:rPr lang="en-US" sz="2000" i="1"/>
                          <m:t> </m:t>
                        </m:r>
                        <m:r>
                          <a:rPr lang="en-US" sz="2000" i="1"/>
                          <m:t>𝐵</m:t>
                        </m:r>
                      </m:e>
                      <m:sub>
                        <m:r>
                          <a:rPr lang="en-US" sz="2000" i="1"/>
                          <m:t>𝑃𝐶𝑀</m:t>
                        </m:r>
                      </m:sub>
                    </m:sSub>
                    <m:r>
                      <a:rPr lang="en-US" sz="2000"/>
                      <m:t>≥</m:t>
                    </m:r>
                    <m:r>
                      <m:rPr>
                        <m:sty m:val="p"/>
                      </m:rPr>
                      <a:rPr lang="en-US" sz="2000"/>
                      <m:t>nB</m:t>
                    </m:r>
                  </m:oMath>
                </a14:m>
                <a:r>
                  <a:rPr lang="en-US" sz="2000" dirty="0"/>
                  <a:t>  where B represents the bandwidth of the original signal.</a:t>
                </a:r>
              </a:p>
              <a:p>
                <a:r>
                  <a:rPr lang="en-US" sz="2000" dirty="0"/>
                  <a:t>For example, when n=3, the bandwidth of the generated PCM signal will be at least 3 times wider than the original signal. </a:t>
                </a:r>
              </a:p>
              <a:p>
                <a:r>
                  <a:rPr lang="en-US" sz="2000" dirty="0"/>
                  <a:t> </a:t>
                </a:r>
              </a:p>
              <a:p>
                <a:r>
                  <a:rPr lang="en-US" sz="2000" dirty="0"/>
                  <a:t>H.W. Looking at equation (17), how much is the improvement in S/N when increasing n by one bit only? Can you write down a simple rule for that?</a:t>
                </a:r>
              </a:p>
              <a:p>
                <a:pPr eaLnBrk="0" fontAlgn="base" hangingPunct="0">
                  <a:spcBef>
                    <a:spcPct val="0"/>
                  </a:spcBef>
                  <a:spcAft>
                    <a:spcPct val="0"/>
                  </a:spcAft>
                  <a:tabLst>
                    <a:tab pos="1871663" algn="l"/>
                  </a:tabLst>
                </a:pPr>
                <a:endParaRPr lang="en-US" sz="2000" dirty="0" smtClean="0">
                  <a:solidFill>
                    <a:srgbClr val="2F2B20"/>
                  </a:solidFill>
                  <a:latin typeface="Arial" pitchFamily="34" charset="0"/>
                  <a:cs typeface="Arial" pitchFamily="34" charset="0"/>
                </a:endParaRPr>
              </a:p>
              <a:p>
                <a:pPr eaLnBrk="0" fontAlgn="base" hangingPunct="0">
                  <a:spcBef>
                    <a:spcPct val="0"/>
                  </a:spcBef>
                  <a:spcAft>
                    <a:spcPct val="0"/>
                  </a:spcAft>
                  <a:tabLst>
                    <a:tab pos="1871663" algn="l"/>
                  </a:tabLst>
                </a:pPr>
                <a:endParaRPr lang="en-US" sz="2000" dirty="0" smtClean="0">
                  <a:solidFill>
                    <a:srgbClr val="2F2B20"/>
                  </a:solidFill>
                  <a:latin typeface="Arial" pitchFamily="34" charset="0"/>
                  <a:cs typeface="Arial" pitchFamily="34" charset="0"/>
                </a:endParaRPr>
              </a:p>
            </p:txBody>
          </p:sp>
        </mc:Choice>
        <mc:Fallback>
          <p:sp>
            <p:nvSpPr>
              <p:cNvPr id="5" name="Rectangle 5"/>
              <p:cNvSpPr>
                <a:spLocks noRot="1" noChangeAspect="1" noMove="1" noResize="1" noEditPoints="1" noAdjustHandles="1" noChangeArrowheads="1" noChangeShapeType="1" noTextEdit="1"/>
              </p:cNvSpPr>
              <p:nvPr/>
            </p:nvSpPr>
            <p:spPr bwMode="auto">
              <a:xfrm>
                <a:off x="261257" y="2192417"/>
                <a:ext cx="7434944" cy="3170099"/>
              </a:xfrm>
              <a:prstGeom prst="rect">
                <a:avLst/>
              </a:prstGeom>
              <a:blipFill rotWithShape="1">
                <a:blip r:embed="rId2"/>
                <a:stretch>
                  <a:fillRect l="-902" t="-57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ar-IQ">
                    <a:noFill/>
                  </a:rPr>
                  <a:t> </a:t>
                </a:r>
              </a:p>
            </p:txBody>
          </p:sp>
        </mc:Fallback>
      </mc:AlternateContent>
    </p:spTree>
    <p:extLst>
      <p:ext uri="{BB962C8B-B14F-4D97-AF65-F5344CB8AC3E}">
        <p14:creationId xmlns:p14="http://schemas.microsoft.com/office/powerpoint/2010/main" val="2636802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853112"/>
          </a:xfrm>
        </p:spPr>
        <p:txBody>
          <a:bodyPr>
            <a:normAutofit/>
          </a:bodyPr>
          <a:lstStyle/>
          <a:p>
            <a:pPr algn="l"/>
            <a:r>
              <a:rPr lang="en-US" sz="1800" dirty="0" smtClean="0"/>
              <a:t> </a:t>
            </a:r>
            <a:r>
              <a:rPr lang="en-US" sz="1800" dirty="0" smtClean="0"/>
              <a:t>For the purpose of audio and video transmission, PCM has been the most favored modulation scheme ever used. Some of the advantages of PCM can be summarized as follows:</a:t>
            </a:r>
          </a:p>
          <a:p>
            <a:pPr lvl="0" algn="l"/>
            <a:r>
              <a:rPr lang="en-US" sz="1800" dirty="0" smtClean="0"/>
              <a:t>1. Less vulnerable to get affected by noise and interferences.</a:t>
            </a:r>
          </a:p>
          <a:p>
            <a:pPr lvl="0" algn="l"/>
            <a:r>
              <a:rPr lang="en-US" sz="1800" dirty="0" smtClean="0"/>
              <a:t>2. Since it involves the transmission of binary pulses, it is easy to regenerate these pulses during the transmission path.</a:t>
            </a:r>
          </a:p>
          <a:p>
            <a:pPr lvl="0" algn="l"/>
            <a:r>
              <a:rPr lang="en-US" sz="1800" dirty="0" smtClean="0"/>
              <a:t>3. The flexibility of getting SNR improved when the B.W. is slightly increased. </a:t>
            </a:r>
          </a:p>
          <a:p>
            <a:pPr lvl="0" algn="l"/>
            <a:r>
              <a:rPr lang="en-US" sz="1800" dirty="0" smtClean="0"/>
              <a:t>4. TDM may be used to time multiplex PCM signal from different sources.</a:t>
            </a:r>
          </a:p>
          <a:p>
            <a:pPr lvl="0" algn="l"/>
            <a:r>
              <a:rPr lang="en-US" sz="1800" dirty="0" smtClean="0"/>
              <a:t>5. Encryption and decryption can be involved to secure data being transmitted using PCM scheme. </a:t>
            </a:r>
          </a:p>
          <a:p>
            <a:pPr algn="l"/>
            <a:r>
              <a:rPr lang="en-US" sz="1800" dirty="0" smtClean="0"/>
              <a:t> </a:t>
            </a:r>
          </a:p>
          <a:p>
            <a:pPr algn="l"/>
            <a:r>
              <a:rPr lang="en-US" sz="1800" dirty="0" smtClean="0"/>
              <a:t>On the other hand, PCM has come up with mainly two disadvantages, implementation complexity and the expansion of transmission B.W. The first one is no longer a big issue due to the availability of very large scale integrated (VLSI) circuits. These chips are available to implement PCM in a simple way. The second disadvantage is the transmission bandwidth of PCM. Obviously, the B.W. of PCM is much wider than the original signal B.W.  </a:t>
            </a:r>
          </a:p>
          <a:p>
            <a:pPr algn="l"/>
            <a:endParaRPr lang="ar-IQ" sz="1800" dirty="0" smtClean="0"/>
          </a:p>
          <a:p>
            <a:pPr algn="l"/>
            <a:endParaRPr lang="ar-IQ" sz="1800" dirty="0" smtClean="0"/>
          </a:p>
          <a:p>
            <a:pPr algn="l"/>
            <a:endParaRPr lang="ar-IQ" sz="1800" dirty="0" smtClean="0"/>
          </a:p>
          <a:p>
            <a:pPr algn="l"/>
            <a:endParaRPr lang="ar-IQ" sz="1800" dirty="0" smtClean="0"/>
          </a:p>
          <a:p>
            <a:pPr algn="l"/>
            <a:endParaRPr lang="ar-IQ" sz="1800" dirty="0" smtClean="0"/>
          </a:p>
          <a:p>
            <a:pPr algn="l"/>
            <a:endParaRPr lang="ar-IQ" sz="1800" dirty="0" smtClean="0"/>
          </a:p>
        </p:txBody>
      </p:sp>
      <p:sp>
        <p:nvSpPr>
          <p:cNvPr id="2" name="Rectangle 1"/>
          <p:cNvSpPr/>
          <p:nvPr/>
        </p:nvSpPr>
        <p:spPr>
          <a:xfrm>
            <a:off x="2743200" y="381000"/>
            <a:ext cx="3048000" cy="400110"/>
          </a:xfrm>
          <a:prstGeom prst="rect">
            <a:avLst/>
          </a:prstGeom>
        </p:spPr>
        <p:txBody>
          <a:bodyPr wrap="square">
            <a:spAutoFit/>
          </a:bodyPr>
          <a:lstStyle/>
          <a:p>
            <a:r>
              <a:rPr lang="en-US" sz="2000" b="1" u="sng" dirty="0"/>
              <a:t>Limitation of PCM:</a:t>
            </a:r>
            <a:endParaRPr lang="en-US" sz="2000" dirty="0"/>
          </a:p>
        </p:txBody>
      </p:sp>
    </p:spTree>
    <p:extLst>
      <p:ext uri="{BB962C8B-B14F-4D97-AF65-F5344CB8AC3E}">
        <p14:creationId xmlns:p14="http://schemas.microsoft.com/office/powerpoint/2010/main" val="425583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u="sng" dirty="0"/>
              <a:t>Delta Modulation</a:t>
            </a:r>
            <a:endParaRPr lang="en-US" sz="40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447800"/>
                <a:ext cx="7620000" cy="4800600"/>
              </a:xfrm>
            </p:spPr>
            <p:txBody>
              <a:bodyPr>
                <a:normAutofit/>
              </a:bodyPr>
              <a:lstStyle/>
              <a:p>
                <a:pPr algn="l"/>
                <a:r>
                  <a:rPr lang="en-US" dirty="0"/>
                  <a:t> The idea of oversampling in PCM, as we mentioned in the previous lectures, is exploited to generate delta modulated signal. That means that the sampling rate in delta modulation is much higher than the </a:t>
                </a:r>
                <a:r>
                  <a:rPr lang="en-US" dirty="0" err="1"/>
                  <a:t>Nyquist</a:t>
                </a:r>
                <a:r>
                  <a:rPr lang="en-US" dirty="0"/>
                  <a:t> rate. The purpose of doing oversampling is to increase the correlation between the adjacent samples. Therefore, what delta modulation generates is a staircase approximation to the over sampled signal and then the difference between the input and the staircase approximation is quantized into only two levels + </a:t>
                </a:r>
                <a14:m>
                  <m:oMath xmlns:m="http://schemas.openxmlformats.org/officeDocument/2006/math">
                    <m:r>
                      <a:rPr lang="en-US" i="1"/>
                      <m:t>∆ </m:t>
                    </m:r>
                  </m:oMath>
                </a14:m>
                <a:r>
                  <a:rPr lang="en-US" dirty="0"/>
                  <a:t>and - </a:t>
                </a:r>
                <a14:m>
                  <m:oMath xmlns:m="http://schemas.openxmlformats.org/officeDocument/2006/math">
                    <m:r>
                      <a:rPr lang="en-US" i="1"/>
                      <m:t>∆</m:t>
                    </m:r>
                  </m:oMath>
                </a14:m>
                <a:r>
                  <a:rPr lang="en-US" dirty="0"/>
                  <a:t> for the positive and negative differences. If the approximated version falls below the input signal, the approximated version is increased by </a:t>
                </a:r>
                <a14:m>
                  <m:oMath xmlns:m="http://schemas.openxmlformats.org/officeDocument/2006/math">
                    <m:r>
                      <a:rPr lang="en-US" i="1"/>
                      <m:t>∆</m:t>
                    </m:r>
                  </m:oMath>
                </a14:m>
                <a:r>
                  <a:rPr lang="en-US" dirty="0"/>
                  <a:t>. On the other hand, if the approximation lies above the input signal, the approximated version is decreased by </a:t>
                </a:r>
                <a14:m>
                  <m:oMath xmlns:m="http://schemas.openxmlformats.org/officeDocument/2006/math">
                    <m:r>
                      <a:rPr lang="en-US" i="1"/>
                      <m:t>∆</m:t>
                    </m:r>
                  </m:oMath>
                </a14:m>
                <a:r>
                  <a:rPr lang="en-US" dirty="0"/>
                  <a:t>. </a:t>
                </a:r>
                <a:r>
                  <a:rPr lang="en-US" dirty="0"/>
                  <a:t>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447800"/>
                <a:ext cx="7620000" cy="4800600"/>
              </a:xfrm>
              <a:blipFill rotWithShape="1">
                <a:blip r:embed="rId2"/>
                <a:stretch>
                  <a:fillRect l="-880" t="-762" b="-2160"/>
                </a:stretch>
              </a:blipFill>
            </p:spPr>
            <p:txBody>
              <a:bodyPr/>
              <a:lstStyle/>
              <a:p>
                <a:r>
                  <a:rPr lang="ar-IQ">
                    <a:noFill/>
                  </a:rPr>
                  <a:t> </a:t>
                </a:r>
              </a:p>
            </p:txBody>
          </p:sp>
        </mc:Fallback>
      </mc:AlternateContent>
    </p:spTree>
    <p:extLst>
      <p:ext uri="{BB962C8B-B14F-4D97-AF65-F5344CB8AC3E}">
        <p14:creationId xmlns:p14="http://schemas.microsoft.com/office/powerpoint/2010/main" val="61569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04800" y="533400"/>
                <a:ext cx="7620000" cy="4800600"/>
              </a:xfrm>
            </p:spPr>
            <p:txBody>
              <a:bodyPr>
                <a:noAutofit/>
              </a:bodyPr>
              <a:lstStyle/>
              <a:p>
                <a:pPr algn="l"/>
                <a:r>
                  <a:rPr lang="en-US" sz="2000" dirty="0"/>
                  <a:t>If m(t) is the input signal,</a:t>
                </a:r>
              </a:p>
              <a:p>
                <a:pPr algn="l"/>
                <a:r>
                  <a:rPr lang="en-US" sz="2000" dirty="0"/>
                  <a:t>   </a:t>
                </a:r>
                <a14:m>
                  <m:oMath xmlns:m="http://schemas.openxmlformats.org/officeDocument/2006/math">
                    <m:sSub>
                      <m:sSubPr>
                        <m:ctrlPr>
                          <a:rPr lang="en-US" sz="2000" i="1"/>
                        </m:ctrlPr>
                      </m:sSubPr>
                      <m:e>
                        <m:r>
                          <a:rPr lang="en-US" sz="2000" i="1"/>
                          <m:t> </m:t>
                        </m:r>
                        <m:r>
                          <a:rPr lang="en-US" sz="2000" i="1"/>
                          <m:t>𝑚</m:t>
                        </m:r>
                      </m:e>
                      <m:sub>
                        <m:r>
                          <a:rPr lang="en-US" sz="2000" i="1"/>
                          <m:t>𝑞</m:t>
                        </m:r>
                      </m:sub>
                    </m:sSub>
                  </m:oMath>
                </a14:m>
                <a:r>
                  <a:rPr lang="en-US" sz="2000" dirty="0"/>
                  <a:t>(t) is the staircase approximation, then, </a:t>
                </a:r>
              </a:p>
              <a:p>
                <a:pPr algn="l"/>
                <a:r>
                  <a:rPr lang="en-US" sz="2000" dirty="0"/>
                  <a:t> </a:t>
                </a:r>
              </a:p>
              <a:p>
                <a:pPr algn="l"/>
                <a:r>
                  <a:rPr lang="en-US" sz="2000" dirty="0"/>
                  <a:t>                                    m[n] = m (n</a:t>
                </a:r>
                <a14:m>
                  <m:oMath xmlns:m="http://schemas.openxmlformats.org/officeDocument/2006/math">
                    <m:sSub>
                      <m:sSubPr>
                        <m:ctrlPr>
                          <a:rPr lang="en-US" sz="2000" i="1"/>
                        </m:ctrlPr>
                      </m:sSubPr>
                      <m:e>
                        <m:r>
                          <a:rPr lang="en-US" sz="2000" i="1"/>
                          <m:t> </m:t>
                        </m:r>
                        <m:r>
                          <a:rPr lang="en-US" sz="2000" i="1"/>
                          <m:t>𝑇</m:t>
                        </m:r>
                      </m:e>
                      <m:sub>
                        <m:r>
                          <a:rPr lang="en-US" sz="2000" i="1"/>
                          <m:t>𝑠</m:t>
                        </m:r>
                      </m:sub>
                    </m:sSub>
                  </m:oMath>
                </a14:m>
                <a:r>
                  <a:rPr lang="en-US" sz="2000" dirty="0"/>
                  <a:t>)                                 </a:t>
                </a:r>
              </a:p>
              <a:p>
                <a:pPr algn="l"/>
                <a:r>
                  <a:rPr lang="en-US" sz="2000" dirty="0"/>
                  <a:t> </a:t>
                </a:r>
              </a:p>
              <a:p>
                <a:pPr algn="l"/>
                <a:r>
                  <a:rPr lang="en-US" sz="2000" dirty="0"/>
                  <a:t> Where, n=0, +1, -1, +2, -2, +3, -3, …</a:t>
                </a:r>
              </a:p>
              <a:p>
                <a:pPr algn="l"/>
                <a:r>
                  <a:rPr lang="en-US" sz="2000" dirty="0"/>
                  <a:t>            m[n</a:t>
                </a:r>
                <a14:m>
                  <m:oMath xmlns:m="http://schemas.openxmlformats.org/officeDocument/2006/math">
                    <m:sSub>
                      <m:sSubPr>
                        <m:ctrlPr>
                          <a:rPr lang="en-US" sz="2000" i="1"/>
                        </m:ctrlPr>
                      </m:sSubPr>
                      <m:e>
                        <m:r>
                          <a:rPr lang="en-US" sz="2000" i="1"/>
                          <m:t> </m:t>
                        </m:r>
                        <m:r>
                          <a:rPr lang="en-US" sz="2000" i="1"/>
                          <m:t>𝑇</m:t>
                        </m:r>
                      </m:e>
                      <m:sub>
                        <m:r>
                          <a:rPr lang="en-US" sz="2000" i="1"/>
                          <m:t>𝑠</m:t>
                        </m:r>
                      </m:sub>
                    </m:sSub>
                  </m:oMath>
                </a14:m>
                <a:r>
                  <a:rPr lang="en-US" sz="2000" dirty="0"/>
                  <a:t>] is the sampled signal of the analog message (t) taken at n</a:t>
                </a:r>
                <a14:m>
                  <m:oMath xmlns:m="http://schemas.openxmlformats.org/officeDocument/2006/math">
                    <m:sSub>
                      <m:sSubPr>
                        <m:ctrlPr>
                          <a:rPr lang="en-US" sz="2000" i="1"/>
                        </m:ctrlPr>
                      </m:sSubPr>
                      <m:e>
                        <m:r>
                          <a:rPr lang="en-US" sz="2000" i="1"/>
                          <m:t> </m:t>
                        </m:r>
                        <m:r>
                          <a:rPr lang="en-US" sz="2000" i="1"/>
                          <m:t>𝑇</m:t>
                        </m:r>
                      </m:e>
                      <m:sub>
                        <m:r>
                          <a:rPr lang="en-US" sz="2000" i="1"/>
                          <m:t>𝑠</m:t>
                        </m:r>
                      </m:sub>
                    </m:sSub>
                  </m:oMath>
                </a14:m>
                <a:endParaRPr lang="en-US" sz="2000" dirty="0"/>
              </a:p>
              <a:p>
                <a:pPr algn="l"/>
                <a:r>
                  <a:rPr lang="en-US" sz="2000" dirty="0"/>
                  <a:t> </a:t>
                </a:r>
              </a:p>
              <a:p>
                <a:pPr algn="l"/>
                <a:r>
                  <a:rPr lang="en-US" sz="2000" dirty="0"/>
                  <a:t>The following set of equations show the steps of DM</a:t>
                </a:r>
              </a:p>
              <a:p>
                <a:pPr algn="l"/>
                <a:r>
                  <a:rPr lang="en-US" sz="2000" dirty="0"/>
                  <a:t> </a:t>
                </a:r>
              </a:p>
              <a:p>
                <a:pPr algn="l"/>
                <a:r>
                  <a:rPr lang="en-US" sz="2000" dirty="0"/>
                  <a:t>                        e[n] = m[n]- </a:t>
                </a:r>
                <a14:m>
                  <m:oMath xmlns:m="http://schemas.openxmlformats.org/officeDocument/2006/math">
                    <m:sSub>
                      <m:sSubPr>
                        <m:ctrlPr>
                          <a:rPr lang="en-US" sz="2000" i="1"/>
                        </m:ctrlPr>
                      </m:sSubPr>
                      <m:e>
                        <m:r>
                          <a:rPr lang="en-US" sz="2000" i="1"/>
                          <m:t>𝑚</m:t>
                        </m:r>
                      </m:e>
                      <m:sub>
                        <m:r>
                          <a:rPr lang="en-US" sz="2000" i="1"/>
                          <m:t>𝑞</m:t>
                        </m:r>
                      </m:sub>
                    </m:sSub>
                  </m:oMath>
                </a14:m>
                <a:r>
                  <a:rPr lang="en-US" sz="2000" dirty="0"/>
                  <a:t>[n-1]                                                     (18)</a:t>
                </a:r>
              </a:p>
              <a:p>
                <a:pPr algn="l"/>
                <a:r>
                  <a:rPr lang="en-US" sz="2000" dirty="0"/>
                  <a:t> </a:t>
                </a:r>
              </a:p>
              <a:p>
                <a:pPr algn="l"/>
                <a:r>
                  <a:rPr lang="en-US" sz="2000" dirty="0"/>
                  <a:t>                         </a:t>
                </a:r>
                <a14:m>
                  <m:oMath xmlns:m="http://schemas.openxmlformats.org/officeDocument/2006/math">
                    <m:sSub>
                      <m:sSubPr>
                        <m:ctrlPr>
                          <a:rPr lang="en-US" sz="2000" i="1"/>
                        </m:ctrlPr>
                      </m:sSubPr>
                      <m:e>
                        <m:r>
                          <a:rPr lang="en-US" sz="2000" i="1"/>
                          <m:t>𝑒</m:t>
                        </m:r>
                      </m:e>
                      <m:sub>
                        <m:r>
                          <a:rPr lang="en-US" sz="2000" i="1"/>
                          <m:t>𝑞</m:t>
                        </m:r>
                      </m:sub>
                    </m:sSub>
                  </m:oMath>
                </a14:m>
                <a:r>
                  <a:rPr lang="en-US" sz="2000" dirty="0"/>
                  <a:t>= </a:t>
                </a:r>
                <a14:m>
                  <m:oMath xmlns:m="http://schemas.openxmlformats.org/officeDocument/2006/math">
                    <m:r>
                      <a:rPr lang="en-US" sz="2000" i="1"/>
                      <m:t>∆</m:t>
                    </m:r>
                  </m:oMath>
                </a14:m>
                <a:r>
                  <a:rPr lang="en-US" sz="2000" dirty="0"/>
                  <a:t> * </a:t>
                </a:r>
                <a:r>
                  <a:rPr lang="en-US" sz="2000" dirty="0" err="1"/>
                  <a:t>sgn</a:t>
                </a:r>
                <a:r>
                  <a:rPr lang="en-US" sz="2000" dirty="0"/>
                  <a:t> (e[n])                                                         (19)</a:t>
                </a:r>
              </a:p>
              <a:p>
                <a:pPr algn="l"/>
                <a:r>
                  <a:rPr lang="en-US" sz="2000" dirty="0"/>
                  <a:t> </a:t>
                </a:r>
              </a:p>
              <a:p>
                <a:pPr algn="l"/>
                <a:r>
                  <a:rPr lang="en-US" sz="2000" dirty="0"/>
                  <a:t>                        </a:t>
                </a:r>
                <a14:m>
                  <m:oMath xmlns:m="http://schemas.openxmlformats.org/officeDocument/2006/math">
                    <m:sSub>
                      <m:sSubPr>
                        <m:ctrlPr>
                          <a:rPr lang="en-US" sz="2000" i="1"/>
                        </m:ctrlPr>
                      </m:sSubPr>
                      <m:e>
                        <m:r>
                          <a:rPr lang="en-US" sz="2000" i="1"/>
                          <m:t>𝑚</m:t>
                        </m:r>
                      </m:e>
                      <m:sub>
                        <m:r>
                          <a:rPr lang="en-US" sz="2000" i="1"/>
                          <m:t>𝑞</m:t>
                        </m:r>
                      </m:sub>
                    </m:sSub>
                  </m:oMath>
                </a14:m>
                <a:r>
                  <a:rPr lang="en-US" sz="2000" dirty="0"/>
                  <a:t>(n) = </a:t>
                </a:r>
                <a14:m>
                  <m:oMath xmlns:m="http://schemas.openxmlformats.org/officeDocument/2006/math">
                    <m:sSub>
                      <m:sSubPr>
                        <m:ctrlPr>
                          <a:rPr lang="en-US" sz="2000" i="1"/>
                        </m:ctrlPr>
                      </m:sSubPr>
                      <m:e>
                        <m:r>
                          <a:rPr lang="en-US" sz="2000" i="1"/>
                          <m:t>𝑚</m:t>
                        </m:r>
                      </m:e>
                      <m:sub>
                        <m:r>
                          <a:rPr lang="en-US" sz="2000" i="1"/>
                          <m:t>𝑞</m:t>
                        </m:r>
                      </m:sub>
                    </m:sSub>
                    <m:r>
                      <a:rPr lang="en-US" sz="2000"/>
                      <m:t> </m:t>
                    </m:r>
                    <m:d>
                      <m:dPr>
                        <m:begChr m:val="["/>
                        <m:endChr m:val="]"/>
                        <m:ctrlPr>
                          <a:rPr lang="en-US" sz="2000" i="1"/>
                        </m:ctrlPr>
                      </m:dPr>
                      <m:e>
                        <m:r>
                          <m:rPr>
                            <m:sty m:val="p"/>
                          </m:rPr>
                          <a:rPr lang="en-US" sz="2000"/>
                          <m:t>n</m:t>
                        </m:r>
                        <m:r>
                          <a:rPr lang="en-US" sz="2000" i="1"/>
                          <m:t>−</m:t>
                        </m:r>
                        <m:r>
                          <a:rPr lang="en-US" sz="2000"/>
                          <m:t>1</m:t>
                        </m:r>
                      </m:e>
                    </m:d>
                    <m:r>
                      <a:rPr lang="en-US" sz="2000"/>
                      <m:t>+</m:t>
                    </m:r>
                    <m:sSub>
                      <m:sSubPr>
                        <m:ctrlPr>
                          <a:rPr lang="en-US" sz="2000" i="1"/>
                        </m:ctrlPr>
                      </m:sSubPr>
                      <m:e>
                        <m:r>
                          <a:rPr lang="en-US" sz="2000" i="1"/>
                          <m:t>𝑒</m:t>
                        </m:r>
                      </m:e>
                      <m:sub>
                        <m:r>
                          <a:rPr lang="en-US" sz="2000" i="1"/>
                          <m:t>𝑞</m:t>
                        </m:r>
                      </m:sub>
                    </m:sSub>
                  </m:oMath>
                </a14:m>
                <a:r>
                  <a:rPr lang="en-US" sz="2000" dirty="0"/>
                  <a:t>[n]                                          (20)          </a:t>
                </a:r>
              </a:p>
              <a:p>
                <a:pPr algn="l"/>
                <a:r>
                  <a:rPr lang="en-US" sz="2000" dirty="0"/>
                  <a:t> </a:t>
                </a:r>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r>
                  <a:rPr lang="en-US" sz="2000" dirty="0"/>
                  <a:t>Figure 8 Shows non uniform quantization </a:t>
                </a:r>
              </a:p>
              <a:p>
                <a:pPr algn="l"/>
                <a:endParaRPr lang="ar-IQ"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04800" y="533400"/>
                <a:ext cx="7620000" cy="4800600"/>
              </a:xfrm>
              <a:blipFill rotWithShape="1">
                <a:blip r:embed="rId2"/>
                <a:stretch>
                  <a:fillRect l="-720" t="-635" b="-124015"/>
                </a:stretch>
              </a:blipFill>
            </p:spPr>
            <p:txBody>
              <a:bodyPr/>
              <a:lstStyle/>
              <a:p>
                <a:r>
                  <a:rPr lang="ar-IQ">
                    <a:noFill/>
                  </a:rPr>
                  <a:t> </a:t>
                </a:r>
              </a:p>
            </p:txBody>
          </p:sp>
        </mc:Fallback>
      </mc:AlternateContent>
    </p:spTree>
    <p:extLst>
      <p:ext uri="{BB962C8B-B14F-4D97-AF65-F5344CB8AC3E}">
        <p14:creationId xmlns:p14="http://schemas.microsoft.com/office/powerpoint/2010/main" val="191219056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569</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Adjacency</vt:lpstr>
      <vt:lpstr>University of Diyala     College of Engineering    Dept. of Communications                           </vt:lpstr>
      <vt:lpstr>“ Digital Communications “  By Haidar N. Al-Anbagi                        Lec (7)       Time: (4 hrs) 2017  </vt:lpstr>
      <vt:lpstr>Exponential increase of the output SNR (SNR is directly proportional to BW) </vt:lpstr>
      <vt:lpstr>PowerPoint Presentation</vt:lpstr>
      <vt:lpstr>PowerPoint Presentation</vt:lpstr>
      <vt:lpstr>PowerPoint Presentation</vt:lpstr>
      <vt:lpstr>PowerPoint Presentation</vt:lpstr>
      <vt:lpstr>Delta Modulation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6</cp:revision>
  <dcterms:created xsi:type="dcterms:W3CDTF">2006-08-16T00:00:00Z</dcterms:created>
  <dcterms:modified xsi:type="dcterms:W3CDTF">2018-11-06T10:55:12Z</dcterms:modified>
</cp:coreProperties>
</file>